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Fugaz One"/>
      <p:regular r:id="rId35"/>
    </p:embeddedFont>
    <p:embeddedFont>
      <p:font typeface="Raleway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6F1CBB-07B8-4040-8084-BF1FC78228F9}">
  <a:tblStyle styleId="{406F1CBB-07B8-4040-8084-BF1FC78228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FugazOne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RalewayMedium-bold.fntdata"/><Relationship Id="rId14" Type="http://schemas.openxmlformats.org/officeDocument/2006/relationships/slide" Target="slides/slide9.xml"/><Relationship Id="rId36" Type="http://schemas.openxmlformats.org/officeDocument/2006/relationships/font" Target="fonts/RalewayMedium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a960468a1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2a960468a1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2a960468a1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2a960468a1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a960468a1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2a960468a1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1ee69596d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1ee69596d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2ab7e7932e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2ab7e7932e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2ab7e7932e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2ab7e7932e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ab7e7932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2ab7e7932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ab7e7932e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2ab7e7932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2ab7e7932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2ab7e7932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ab7e7932e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2ab7e7932e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b0b6fc725_0_4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b0b6fc725_0_4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ab7e7932e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ab7e7932e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ee69596d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1ee69596d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2a960468a1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2a960468a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2a960468a1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2a960468a1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ad08f18e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2ad08f18e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a960468a1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2a960468a1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a960468a1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2a960468a1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2a960468a1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2a960468a1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2a960468a1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2a960468a1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10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56075" y="1532475"/>
            <a:ext cx="5832000" cy="16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55925" y="3205750"/>
            <a:ext cx="58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738023" y="-1596174"/>
            <a:ext cx="12100596" cy="9019225"/>
            <a:chOff x="-1738023" y="-1596174"/>
            <a:chExt cx="12100596" cy="9019225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439099">
              <a:off x="-1662928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099889">
              <a:off x="173110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b="199" l="0" r="0" t="209"/>
            <a:stretch/>
          </p:blipFill>
          <p:spPr>
            <a:xfrm>
              <a:off x="8139026" y="2530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832822">
              <a:off x="747150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600932">
              <a:off x="4245756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4771">
              <a:off x="8138254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58300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498744">
              <a:off x="5853794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10760">
              <a:off x="5688936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57224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5">
              <a:off x="1004834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09874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04500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92500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4550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11975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90625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67025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110475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62875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70900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31650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6300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67875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21100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30825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11125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91025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72075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1300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97525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28000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57760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492249">
              <a:off x="7091562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910775" y="36353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17490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57072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95022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5747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47097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86297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847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90447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8672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1672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75690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932345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52820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00890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06897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26597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46697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77497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02172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08272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40197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66046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50850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7785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8249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700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11"/>
          <p:cNvGrpSpPr/>
          <p:nvPr/>
        </p:nvGrpSpPr>
        <p:grpSpPr>
          <a:xfrm>
            <a:off x="-1738023" y="-1596174"/>
            <a:ext cx="12100596" cy="9019225"/>
            <a:chOff x="-1738023" y="-1596174"/>
            <a:chExt cx="12100596" cy="9019225"/>
          </a:xfrm>
        </p:grpSpPr>
        <p:pic>
          <p:nvPicPr>
            <p:cNvPr id="490" name="Google Shape;490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439099">
              <a:off x="-1662928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099889">
              <a:off x="173110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1"/>
            <p:cNvPicPr preferRelativeResize="0"/>
            <p:nvPr/>
          </p:nvPicPr>
          <p:blipFill rotWithShape="1">
            <a:blip r:embed="rId3">
              <a:alphaModFix/>
            </a:blip>
            <a:srcRect b="199" l="0" r="0" t="209"/>
            <a:stretch/>
          </p:blipFill>
          <p:spPr>
            <a:xfrm>
              <a:off x="8139026" y="2530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832822">
              <a:off x="747150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600932">
              <a:off x="4245756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4771">
              <a:off x="8138254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58300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498744">
              <a:off x="5853794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10760">
              <a:off x="5688936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57224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5">
              <a:off x="1004834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09874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04500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92500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4550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11975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90625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67025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110475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62875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70900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31650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6300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67875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21100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30825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11125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91025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72075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1300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97525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28000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57760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492249">
              <a:off x="7091562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910775" y="36353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17490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57072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95022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5747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47097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86297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847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90447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8672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1672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75690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932345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52820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00890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06897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26597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46697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77497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02172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08272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40197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66046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50850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7785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8249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700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" name="Google Shape;554;p11"/>
          <p:cNvSpPr txBox="1"/>
          <p:nvPr>
            <p:ph hasCustomPrompt="1" type="title"/>
          </p:nvPr>
        </p:nvSpPr>
        <p:spPr>
          <a:xfrm>
            <a:off x="1656000" y="1576500"/>
            <a:ext cx="5832000" cy="14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Raleway"/>
              <a:buNone/>
              <a:defRPr sz="9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Raleway"/>
              <a:buNone/>
              <a:defRPr sz="9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Raleway"/>
              <a:buNone/>
              <a:defRPr sz="9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Raleway"/>
              <a:buNone/>
              <a:defRPr sz="9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Raleway"/>
              <a:buNone/>
              <a:defRPr sz="9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Raleway"/>
              <a:buNone/>
              <a:defRPr sz="9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Raleway"/>
              <a:buNone/>
              <a:defRPr sz="9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Raleway"/>
              <a:buNone/>
              <a:defRPr sz="9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555" name="Google Shape;555;p11"/>
          <p:cNvSpPr txBox="1"/>
          <p:nvPr>
            <p:ph idx="1" type="subTitle"/>
          </p:nvPr>
        </p:nvSpPr>
        <p:spPr>
          <a:xfrm>
            <a:off x="1656000" y="3016500"/>
            <a:ext cx="58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3"/>
          <p:cNvGrpSpPr/>
          <p:nvPr/>
        </p:nvGrpSpPr>
        <p:grpSpPr>
          <a:xfrm>
            <a:off x="-2915904" y="-1975474"/>
            <a:ext cx="13330703" cy="8813426"/>
            <a:chOff x="-2915904" y="-1975474"/>
            <a:chExt cx="13330703" cy="8813426"/>
          </a:xfrm>
        </p:grpSpPr>
        <p:pic>
          <p:nvPicPr>
            <p:cNvPr id="559" name="Google Shape;55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476736">
              <a:off x="8454474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00200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883317">
              <a:off x="-2217343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72250">
              <a:off x="-93749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557997">
              <a:off x="7226565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434263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271800" y="35388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6465" y="41844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6047" y="42297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66003" y="40612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135278" y="407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13928" y="38309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4728" y="3942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318178" y="41504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422" y="36642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7647" y="3729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0647" y="3643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14665" y="35645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71320" y="3399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91795" y="311610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60135" y="30077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54128" y="3378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5572" y="3275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5672" y="3075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16472" y="33221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41147" y="33574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7247" y="24872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79172" y="2551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5021" y="257552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13"/>
            <p:cNvPicPr preferRelativeResize="0"/>
            <p:nvPr/>
          </p:nvPicPr>
          <p:blipFill rotWithShape="1">
            <a:blip r:embed="rId8">
              <a:alphaModFix/>
            </a:blip>
            <a:srcRect b="199" l="0" r="0" t="209"/>
            <a:stretch/>
          </p:blipFill>
          <p:spPr>
            <a:xfrm>
              <a:off x="8499600" y="2172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65675" y="2807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53675" y="2853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5725" y="2684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73150" y="2695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51800" y="2454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28200" y="2565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71650" y="2773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24050" y="2287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32075" y="2352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92825" y="2266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7475" y="2187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9050" y="2022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739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82275" y="1631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92000" y="2002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72300" y="1898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52200" y="1698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33250" y="1945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980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2475" y="1110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58700" y="1174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89175" y="1198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8600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98674">
              <a:off x="2570689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14208">
              <a:off x="6191123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00921">
              <a:off x="5402338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53553">
              <a:off x="1846815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399180">
              <a:off x="-934379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7225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5060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28585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06485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13"/>
          <p:cNvSpPr txBox="1"/>
          <p:nvPr>
            <p:ph type="title"/>
          </p:nvPr>
        </p:nvSpPr>
        <p:spPr>
          <a:xfrm>
            <a:off x="1368000" y="1320600"/>
            <a:ext cx="4392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2" name="Google Shape;622;p13"/>
          <p:cNvSpPr txBox="1"/>
          <p:nvPr>
            <p:ph hasCustomPrompt="1" idx="2" type="title"/>
          </p:nvPr>
        </p:nvSpPr>
        <p:spPr>
          <a:xfrm>
            <a:off x="720000" y="1320600"/>
            <a:ext cx="648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/>
          <p:nvPr>
            <p:ph idx="1" type="subTitle"/>
          </p:nvPr>
        </p:nvSpPr>
        <p:spPr>
          <a:xfrm>
            <a:off x="1368000" y="1680600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624" name="Google Shape;624;p13"/>
          <p:cNvSpPr txBox="1"/>
          <p:nvPr>
            <p:ph idx="3" type="title"/>
          </p:nvPr>
        </p:nvSpPr>
        <p:spPr>
          <a:xfrm>
            <a:off x="2304000" y="2174400"/>
            <a:ext cx="4392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5" name="Google Shape;625;p13"/>
          <p:cNvSpPr txBox="1"/>
          <p:nvPr>
            <p:ph hasCustomPrompt="1" idx="4" type="title"/>
          </p:nvPr>
        </p:nvSpPr>
        <p:spPr>
          <a:xfrm>
            <a:off x="1656000" y="2174400"/>
            <a:ext cx="648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26" name="Google Shape;626;p13"/>
          <p:cNvSpPr txBox="1"/>
          <p:nvPr>
            <p:ph idx="5" type="subTitle"/>
          </p:nvPr>
        </p:nvSpPr>
        <p:spPr>
          <a:xfrm>
            <a:off x="2304000" y="2534400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6" type="title"/>
          </p:nvPr>
        </p:nvSpPr>
        <p:spPr>
          <a:xfrm>
            <a:off x="2853000" y="3027600"/>
            <a:ext cx="4392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hasCustomPrompt="1" idx="7" type="title"/>
          </p:nvPr>
        </p:nvSpPr>
        <p:spPr>
          <a:xfrm>
            <a:off x="2205000" y="3027600"/>
            <a:ext cx="648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/>
          <p:nvPr>
            <p:ph idx="8" type="subTitle"/>
          </p:nvPr>
        </p:nvSpPr>
        <p:spPr>
          <a:xfrm>
            <a:off x="2853000" y="3387600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9" type="title"/>
          </p:nvPr>
        </p:nvSpPr>
        <p:spPr>
          <a:xfrm>
            <a:off x="3978000" y="3883950"/>
            <a:ext cx="4392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hasCustomPrompt="1" idx="13" type="title"/>
          </p:nvPr>
        </p:nvSpPr>
        <p:spPr>
          <a:xfrm>
            <a:off x="3330000" y="3883950"/>
            <a:ext cx="648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/>
          <p:nvPr>
            <p:ph idx="14" type="subTitle"/>
          </p:nvPr>
        </p:nvSpPr>
        <p:spPr>
          <a:xfrm>
            <a:off x="3978000" y="4243950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idx="15" type="title"/>
          </p:nvPr>
        </p:nvSpPr>
        <p:spPr>
          <a:xfrm>
            <a:off x="720000" y="53955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14"/>
          <p:cNvGrpSpPr/>
          <p:nvPr/>
        </p:nvGrpSpPr>
        <p:grpSpPr>
          <a:xfrm>
            <a:off x="-1920240" y="-2680075"/>
            <a:ext cx="15198105" cy="10824548"/>
            <a:chOff x="-1920240" y="-2680075"/>
            <a:chExt cx="15198105" cy="10824548"/>
          </a:xfrm>
        </p:grpSpPr>
        <p:pic>
          <p:nvPicPr>
            <p:cNvPr id="636" name="Google Shape;636;p14"/>
            <p:cNvPicPr preferRelativeResize="0"/>
            <p:nvPr/>
          </p:nvPicPr>
          <p:blipFill rotWithShape="1">
            <a:blip r:embed="rId2">
              <a:alphaModFix/>
            </a:blip>
            <a:srcRect b="199" l="0" r="0" t="209"/>
            <a:stretch/>
          </p:blipFill>
          <p:spPr>
            <a:xfrm>
              <a:off x="8129016" y="1124712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10775" y="3008376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703496">
              <a:off x="7839310" y="-503714"/>
              <a:ext cx="1900384" cy="114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3691">
              <a:off x="249236" y="747974"/>
              <a:ext cx="1900383" cy="114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441316" y="53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799989">
              <a:off x="-1920240" y="4264605"/>
              <a:ext cx="4647286" cy="28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72363">
              <a:off x="2324386" y="-1887445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55914">
              <a:off x="5522847" y="-408414"/>
              <a:ext cx="1825787" cy="106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2700000">
              <a:off x="4172192" y="4287465"/>
              <a:ext cx="500423" cy="416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307044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111" y="364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23693" y="36899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1643" y="3521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92368" y="35320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3718" y="32910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52918" y="3402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9468" y="36106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7068" y="3124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45293" y="31892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88293" y="3103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42311" y="30247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98966" y="28596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19441" y="25762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7511" y="24679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73518" y="2839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3218" y="2735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13318" y="2535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44118" y="27823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68793" y="28175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74893" y="194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06818" y="20113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32667" y="20356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72363">
              <a:off x="8266886" y="4540330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633203" y="6279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18403" y="1750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54395">
              <a:off x="7203817" y="3281841"/>
              <a:ext cx="2121853" cy="1283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1121" y="176834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59121" y="181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21171" y="16451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78596" y="16557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57246" y="14148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33646" y="1525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77096" y="173441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29496" y="124816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7521" y="13130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98271" y="1226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2921" y="11484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34496" y="98341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4021" y="70004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87721" y="5916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97446" y="96292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7746" y="8592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7646" y="6595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38696" y="9061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4021" y="9413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07921" y="71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64146" y="13517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4621" y="15946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4" name="Google Shape;694;p14"/>
          <p:cNvSpPr txBox="1"/>
          <p:nvPr>
            <p:ph type="title"/>
          </p:nvPr>
        </p:nvSpPr>
        <p:spPr>
          <a:xfrm>
            <a:off x="2066775" y="3297600"/>
            <a:ext cx="5010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5" name="Google Shape;695;p14"/>
          <p:cNvSpPr txBox="1"/>
          <p:nvPr>
            <p:ph idx="1" type="subTitle"/>
          </p:nvPr>
        </p:nvSpPr>
        <p:spPr>
          <a:xfrm>
            <a:off x="2066775" y="1316775"/>
            <a:ext cx="50103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leway Medium"/>
              <a:buNone/>
              <a:defRPr sz="27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leway"/>
              <a:buNone/>
              <a:defRPr sz="2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leway"/>
              <a:buNone/>
              <a:defRPr sz="2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leway"/>
              <a:buNone/>
              <a:defRPr sz="2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leway"/>
              <a:buNone/>
              <a:defRPr sz="2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leway"/>
              <a:buNone/>
              <a:defRPr sz="2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leway"/>
              <a:buNone/>
              <a:defRPr sz="2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leway"/>
              <a:buNone/>
              <a:defRPr sz="2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leway"/>
              <a:buNone/>
              <a:defRPr sz="2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5"/>
          <p:cNvGrpSpPr/>
          <p:nvPr/>
        </p:nvGrpSpPr>
        <p:grpSpPr>
          <a:xfrm>
            <a:off x="-2565997" y="-1580675"/>
            <a:ext cx="13987472" cy="8172715"/>
            <a:chOff x="-2565997" y="-1580675"/>
            <a:chExt cx="13987472" cy="8172715"/>
          </a:xfrm>
        </p:grpSpPr>
        <p:pic>
          <p:nvPicPr>
            <p:cNvPr id="698" name="Google Shape;69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8613196">
              <a:off x="8568600" y="3653819"/>
              <a:ext cx="2343975" cy="2484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700000">
              <a:off x="-998936" y="4556179"/>
              <a:ext cx="1777697" cy="107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8420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8988496">
              <a:off x="8397419" y="1568569"/>
              <a:ext cx="1517760" cy="918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1377" y="1738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4353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4807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3312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322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308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3192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4014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9151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9800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893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8155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6504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3670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22587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6299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526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3265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5731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6083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7382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8021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8264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34753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35206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3352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3362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1218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232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3441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29551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0200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2933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28554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26903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24070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2298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26698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25662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2366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26130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26483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17781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1842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18664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50520">
              <a:off x="5970133" y="4616430"/>
              <a:ext cx="925212" cy="559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777921" y="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427396" y="22955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1523993">
              <a:off x="5266109" y="-1039791"/>
              <a:ext cx="2920131" cy="17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13051" y="4299750"/>
              <a:ext cx="108674" cy="10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10799992">
              <a:off x="3808500" y="4680604"/>
              <a:ext cx="2203899" cy="1333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154450">
              <a:off x="3368486" y="-817321"/>
              <a:ext cx="1982307" cy="119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29">
              <a:off x="427399" y="-279238"/>
              <a:ext cx="1228201" cy="74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8436686">
              <a:off x="-2043750" y="-213794"/>
              <a:ext cx="2343976" cy="24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503684" y="2174163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Google Shape;757;p15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16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760" name="Google Shape;760;p16"/>
            <p:cNvPicPr preferRelativeResize="0"/>
            <p:nvPr/>
          </p:nvPicPr>
          <p:blipFill rotWithShape="1">
            <a:blip r:embed="rId2">
              <a:alphaModFix/>
            </a:blip>
            <a:srcRect b="199" l="0" r="0" t="20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476736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3883317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372250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557997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7" name="Google Shape;767;p16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768" name="Google Shape;768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9" name="Google Shape;769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0" name="Google Shape;770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1" name="Google Shape;771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2" name="Google Shape;772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3" name="Google Shape;773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4" name="Google Shape;774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5" name="Google Shape;775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6" name="Google Shape;776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" name="Google Shape;777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8" name="Google Shape;778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9" name="Google Shape;779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0" name="Google Shape;780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1" name="Google Shape;781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2" name="Google Shape;782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3" name="Google Shape;783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4" name="Google Shape;784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5" name="Google Shape;785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6" name="Google Shape;786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7" name="Google Shape;787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8" name="Google Shape;788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9" name="Google Shape;789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0" name="Google Shape;790;p16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791" name="Google Shape;791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2" name="Google Shape;792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3" name="Google Shape;793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4" name="Google Shape;794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5" name="Google Shape;795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" name="Google Shape;796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" name="Google Shape;797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" name="Google Shape;798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9" name="Google Shape;799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0" name="Google Shape;800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1" name="Google Shape;801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2" name="Google Shape;802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3" name="Google Shape;803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" name="Google Shape;804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5" name="Google Shape;805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6" name="Google Shape;806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7" name="Google Shape;807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8" name="Google Shape;808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9" name="Google Shape;809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0" name="Google Shape;810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1" name="Google Shape;811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2" name="Google Shape;812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13" name="Google Shape;81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598674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2214208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90092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2553553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10399180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4" name="Google Shape;824;p16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5" name="Google Shape;825;p16"/>
          <p:cNvSpPr txBox="1"/>
          <p:nvPr>
            <p:ph idx="1" type="body"/>
          </p:nvPr>
        </p:nvSpPr>
        <p:spPr>
          <a:xfrm>
            <a:off x="2131500" y="1227050"/>
            <a:ext cx="4881000" cy="3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302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17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828" name="Google Shape;828;p17"/>
            <p:cNvPicPr preferRelativeResize="0"/>
            <p:nvPr/>
          </p:nvPicPr>
          <p:blipFill rotWithShape="1">
            <a:blip r:embed="rId2">
              <a:alphaModFix/>
            </a:blip>
            <a:srcRect b="199" l="0" r="0" t="209"/>
            <a:stretch/>
          </p:blipFill>
          <p:spPr>
            <a:xfrm>
              <a:off x="8499600" y="2470175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71800" y="35511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9899598">
              <a:off x="8482461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6057874">
              <a:off x="-1127271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19998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05223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2439876">
              <a:off x="8522674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296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212871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09871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0399193">
              <a:off x="3493902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519944">
              <a:off x="7717770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64539">
              <a:off x="194898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648499">
              <a:off x="7426284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6" name="Google Shape;886;p17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7" name="Google Shape;887;p17"/>
          <p:cNvSpPr txBox="1"/>
          <p:nvPr>
            <p:ph idx="1" type="body"/>
          </p:nvPr>
        </p:nvSpPr>
        <p:spPr>
          <a:xfrm>
            <a:off x="720000" y="1216800"/>
            <a:ext cx="36603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_1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8"/>
          <p:cNvSpPr txBox="1"/>
          <p:nvPr>
            <p:ph type="title"/>
          </p:nvPr>
        </p:nvSpPr>
        <p:spPr>
          <a:xfrm>
            <a:off x="874700" y="1569250"/>
            <a:ext cx="3056400" cy="10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0" name="Google Shape;890;p18"/>
          <p:cNvSpPr txBox="1"/>
          <p:nvPr>
            <p:ph idx="1" type="subTitle"/>
          </p:nvPr>
        </p:nvSpPr>
        <p:spPr>
          <a:xfrm>
            <a:off x="874706" y="2605375"/>
            <a:ext cx="305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891" name="Google Shape;891;p18"/>
          <p:cNvGrpSpPr/>
          <p:nvPr/>
        </p:nvGrpSpPr>
        <p:grpSpPr>
          <a:xfrm>
            <a:off x="-2286000" y="-1580675"/>
            <a:ext cx="13987472" cy="8172715"/>
            <a:chOff x="-2286000" y="-1580675"/>
            <a:chExt cx="13987472" cy="8172715"/>
          </a:xfrm>
        </p:grpSpPr>
        <p:pic>
          <p:nvPicPr>
            <p:cNvPr id="892" name="Google Shape;892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613196">
              <a:off x="-1777100" y="3653819"/>
              <a:ext cx="2343975" cy="2484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18"/>
            <p:cNvPicPr preferRelativeResize="0"/>
            <p:nvPr/>
          </p:nvPicPr>
          <p:blipFill rotWithShape="1">
            <a:blip r:embed="rId3">
              <a:alphaModFix/>
            </a:blip>
            <a:srcRect b="119" l="0" r="0" t="119"/>
            <a:stretch/>
          </p:blipFill>
          <p:spPr>
            <a:xfrm>
              <a:off x="-1271623" y="2789750"/>
              <a:ext cx="1915201" cy="222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988496">
              <a:off x="-779705" y="1568569"/>
              <a:ext cx="1517760" cy="918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8356714" y="4556179"/>
              <a:ext cx="1777697" cy="107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91677" y="1738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18"/>
            <p:cNvPicPr preferRelativeResize="0"/>
            <p:nvPr/>
          </p:nvPicPr>
          <p:blipFill rotWithShape="1">
            <a:blip r:embed="rId6">
              <a:alphaModFix/>
            </a:blip>
            <a:srcRect b="79" l="0" r="0" t="89"/>
            <a:stretch/>
          </p:blipFill>
          <p:spPr>
            <a:xfrm>
              <a:off x="8500200" y="2842050"/>
              <a:ext cx="1915600" cy="2227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1442" y="34353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1024" y="34807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0" name="Google Shape;900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1026" y="3312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140301" y="3322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18951" y="308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9751" y="3192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323201" y="34014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4399" y="29151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2624" y="29800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5624" y="2893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9642" y="28155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66297" y="26504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6772" y="23670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65158" y="22587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59151" y="26299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0549" y="2526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0649" y="23265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11449" y="25731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36124" y="26083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2224" y="17382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74149" y="18021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9998" y="18264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60652" y="34753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48652" y="35206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0702" y="3352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68127" y="3362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46777" y="31218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23177" y="3232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66627" y="3441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19027" y="29551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" name="Google Shape;92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27052" y="30200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87802" y="2933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0" name="Google Shape;930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2452" y="28554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4027" y="26903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3552" y="24070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3" name="Google Shape;933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77252" y="2298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86977" y="26698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67277" y="25662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47177" y="2366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28227" y="26130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" name="Google Shape;93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3552" y="26483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97452" y="17781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53677" y="1842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84152" y="18664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50520">
              <a:off x="2240129" y="4616430"/>
              <a:ext cx="925212" cy="559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2137" y="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92662" y="22955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523993">
              <a:off x="949234" y="-1039791"/>
              <a:ext cx="2920131" cy="17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13749" y="4299750"/>
              <a:ext cx="108674" cy="10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799992">
              <a:off x="3123076" y="4680604"/>
              <a:ext cx="2203899" cy="1333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154450">
              <a:off x="3784681" y="-817321"/>
              <a:ext cx="1982307" cy="119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" name="Google Shape;94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">
              <a:off x="7479875" y="-279238"/>
              <a:ext cx="1228201" cy="74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436686">
              <a:off x="8835249" y="-213794"/>
              <a:ext cx="2343976" cy="24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375" y="2174163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19"/>
          <p:cNvGrpSpPr/>
          <p:nvPr/>
        </p:nvGrpSpPr>
        <p:grpSpPr>
          <a:xfrm>
            <a:off x="-1606824" y="-2267965"/>
            <a:ext cx="12746311" cy="10172184"/>
            <a:chOff x="-1606824" y="-2267965"/>
            <a:chExt cx="12746311" cy="10172184"/>
          </a:xfrm>
        </p:grpSpPr>
        <p:pic>
          <p:nvPicPr>
            <p:cNvPr id="954" name="Google Shape;954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282363">
              <a:off x="7222287" y="4555902"/>
              <a:ext cx="3781906" cy="2287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709984">
              <a:off x="5721064" y="-1416148"/>
              <a:ext cx="4218542" cy="2552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6571" y="3647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46577">
              <a:off x="7199224" y="838277"/>
              <a:ext cx="1796024" cy="108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687778">
              <a:off x="-788315" y="-1346623"/>
              <a:ext cx="3781906" cy="2287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644497">
              <a:off x="-1570452" y="967737"/>
              <a:ext cx="2762880" cy="1671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" name="Google Shape;9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099937">
              <a:off x="1295575" y="1291028"/>
              <a:ext cx="990100" cy="59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" name="Google Shape;9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61171" y="30335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379634" y="26658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64159" y="1559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4" name="Google Shape;964;p19"/>
            <p:cNvGrpSpPr/>
            <p:nvPr/>
          </p:nvGrpSpPr>
          <p:grpSpPr>
            <a:xfrm>
              <a:off x="8186550" y="1889450"/>
              <a:ext cx="957474" cy="1761138"/>
              <a:chOff x="8167875" y="1468500"/>
              <a:chExt cx="957474" cy="1761138"/>
            </a:xfrm>
          </p:grpSpPr>
          <p:pic>
            <p:nvPicPr>
              <p:cNvPr id="965" name="Google Shape;965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6" name="Google Shape;966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7" name="Google Shape;967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8" name="Google Shape;968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9" name="Google Shape;969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" name="Google Shape;970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1" name="Google Shape;971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2" name="Google Shape;972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3" name="Google Shape;973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4" name="Google Shape;974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5" name="Google Shape;975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6" name="Google Shape;976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7" name="Google Shape;977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8" name="Google Shape;978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9" name="Google Shape;979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0" name="Google Shape;980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1" name="Google Shape;981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2" name="Google Shape;982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3" name="Google Shape;983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4" name="Google Shape;984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5" name="Google Shape;985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6" name="Google Shape;986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7" name="Google Shape;987;p19"/>
            <p:cNvGrpSpPr/>
            <p:nvPr/>
          </p:nvGrpSpPr>
          <p:grpSpPr>
            <a:xfrm>
              <a:off x="-910775" y="2761353"/>
              <a:ext cx="1915599" cy="3279022"/>
              <a:chOff x="-910775" y="2583703"/>
              <a:chExt cx="1915599" cy="3279022"/>
            </a:xfrm>
          </p:grpSpPr>
          <p:pic>
            <p:nvPicPr>
              <p:cNvPr id="988" name="Google Shape;988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910775" y="3635300"/>
                <a:ext cx="1915599" cy="22274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89" name="Google Shape;989;p19"/>
              <p:cNvGrpSpPr/>
              <p:nvPr/>
            </p:nvGrpSpPr>
            <p:grpSpPr>
              <a:xfrm>
                <a:off x="42847" y="2583703"/>
                <a:ext cx="957474" cy="1761138"/>
                <a:chOff x="47350" y="1468500"/>
                <a:chExt cx="957474" cy="1761138"/>
              </a:xfrm>
            </p:grpSpPr>
            <p:pic>
              <p:nvPicPr>
                <p:cNvPr id="990" name="Google Shape;990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721994" y="3165650"/>
                  <a:ext cx="46206" cy="46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1" name="Google Shape;991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661575" y="3211013"/>
                  <a:ext cx="18624" cy="18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2" name="Google Shape;992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299525" y="3042488"/>
                  <a:ext cx="18624" cy="18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3" name="Google Shape;993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230250" y="3053108"/>
                  <a:ext cx="30474" cy="30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4" name="Google Shape;994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151600" y="2812158"/>
                  <a:ext cx="30474" cy="30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5" name="Google Shape;995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290800" y="2923247"/>
                  <a:ext cx="14874" cy="14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6" name="Google Shape;996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47350" y="3131722"/>
                  <a:ext cx="14874" cy="14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7" name="Google Shape;997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394950" y="2645472"/>
                  <a:ext cx="14874" cy="14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8" name="Google Shape;998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383175" y="2710388"/>
                  <a:ext cx="18624" cy="18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9" name="Google Shape;999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426175" y="2624247"/>
                  <a:ext cx="14874" cy="14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0" name="Google Shape;1000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680194" y="2545800"/>
                  <a:ext cx="46206" cy="46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1" name="Google Shape;1001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936848" y="2380725"/>
                  <a:ext cx="67976" cy="67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2" name="Google Shape;1002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557323" y="2097350"/>
                  <a:ext cx="67976" cy="67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3" name="Google Shape;1003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105394" y="1989000"/>
                  <a:ext cx="46206" cy="46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4" name="Google Shape;1004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311400" y="2360233"/>
                  <a:ext cx="30474" cy="30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5" name="Google Shape;1005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631100" y="2256608"/>
                  <a:ext cx="30474" cy="30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6" name="Google Shape;1006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551200" y="2056858"/>
                  <a:ext cx="30474" cy="30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7" name="Google Shape;1007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582000" y="2303413"/>
                  <a:ext cx="18624" cy="18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8" name="Google Shape;1008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606675" y="2338650"/>
                  <a:ext cx="18624" cy="18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9" name="Google Shape;1009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712775" y="1468500"/>
                  <a:ext cx="18624" cy="18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10" name="Google Shape;1010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744700" y="1532483"/>
                  <a:ext cx="30474" cy="30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11" name="Google Shape;1011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>
                  <a:off x="670550" y="1556775"/>
                  <a:ext cx="74150" cy="74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012" name="Google Shape;1012;p19"/>
          <p:cNvSpPr txBox="1"/>
          <p:nvPr>
            <p:ph idx="1" type="subTitle"/>
          </p:nvPr>
        </p:nvSpPr>
        <p:spPr>
          <a:xfrm>
            <a:off x="2735850" y="1087775"/>
            <a:ext cx="3672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3" name="Google Shape;1013;p19"/>
          <p:cNvSpPr txBox="1"/>
          <p:nvPr>
            <p:ph type="title"/>
          </p:nvPr>
        </p:nvSpPr>
        <p:spPr>
          <a:xfrm>
            <a:off x="2735850" y="540000"/>
            <a:ext cx="3672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b="1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2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20"/>
          <p:cNvGrpSpPr/>
          <p:nvPr/>
        </p:nvGrpSpPr>
        <p:grpSpPr>
          <a:xfrm>
            <a:off x="5698701" y="-1562869"/>
            <a:ext cx="4816988" cy="7752382"/>
            <a:chOff x="5698701" y="-1562869"/>
            <a:chExt cx="4816988" cy="7752382"/>
          </a:xfrm>
        </p:grpSpPr>
        <p:pic>
          <p:nvPicPr>
            <p:cNvPr id="1016" name="Google Shape;1016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8616586">
              <a:off x="8358619" y="796545"/>
              <a:ext cx="1316026" cy="767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09196" y="1072863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Google Shape;101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8999869">
              <a:off x="6894450" y="4194163"/>
              <a:ext cx="460175" cy="38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773032">
              <a:off x="7917887" y="4243266"/>
              <a:ext cx="2396177" cy="1449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">
              <a:off x="5698701" y="-1562856"/>
              <a:ext cx="3585900" cy="2169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5675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53675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15725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73150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51800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8200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1650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24050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32075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92825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07475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29050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08575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82275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92000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2300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Google Shape;103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52200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Google Shape;103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33250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9" name="Google Shape;103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08575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02475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58700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89175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3" name="Google Shape;1043;p20"/>
          <p:cNvSpPr txBox="1"/>
          <p:nvPr>
            <p:ph idx="1" type="subTitle"/>
          </p:nvPr>
        </p:nvSpPr>
        <p:spPr>
          <a:xfrm>
            <a:off x="5109400" y="2144425"/>
            <a:ext cx="32058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4" name="Google Shape;1044;p20"/>
          <p:cNvSpPr txBox="1"/>
          <p:nvPr>
            <p:ph type="title"/>
          </p:nvPr>
        </p:nvSpPr>
        <p:spPr>
          <a:xfrm>
            <a:off x="5109400" y="1597675"/>
            <a:ext cx="3205800" cy="5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3"/>
          <p:cNvGrpSpPr/>
          <p:nvPr/>
        </p:nvGrpSpPr>
        <p:grpSpPr>
          <a:xfrm>
            <a:off x="-1225296" y="100475"/>
            <a:ext cx="12100596" cy="7312974"/>
            <a:chOff x="-1225296" y="100475"/>
            <a:chExt cx="12100596" cy="7312974"/>
          </a:xfrm>
        </p:grpSpPr>
        <p:pic>
          <p:nvPicPr>
            <p:cNvPr id="78" name="Google Shape;7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0775" y="25328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3"/>
            <p:cNvPicPr preferRelativeResize="0"/>
            <p:nvPr/>
          </p:nvPicPr>
          <p:blipFill rotWithShape="1">
            <a:blip r:embed="rId3">
              <a:alphaModFix/>
            </a:blip>
            <a:srcRect b="199" l="0" r="0" t="209"/>
            <a:stretch/>
          </p:blipFill>
          <p:spPr>
            <a:xfrm>
              <a:off x="8129016" y="3639312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0439099">
              <a:off x="8207252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8099889">
              <a:off x="8068288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324771">
              <a:off x="-671993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9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6572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26153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3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94828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6178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55378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928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8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47753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90753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44772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901426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21901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9972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75978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5678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15778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46578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71253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77353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09278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35127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1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3492249">
              <a:off x="-1159407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3581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61581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23631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81056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59706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36106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79556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1956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9981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00731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5381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36956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90181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99906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80206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0106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41156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0381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66606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7081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7993701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204076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461154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136951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3"/>
          <p:cNvSpPr txBox="1"/>
          <p:nvPr>
            <p:ph type="title"/>
          </p:nvPr>
        </p:nvSpPr>
        <p:spPr>
          <a:xfrm>
            <a:off x="1867050" y="2003874"/>
            <a:ext cx="5409900" cy="14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3"/>
          <p:cNvSpPr txBox="1"/>
          <p:nvPr>
            <p:ph hasCustomPrompt="1" idx="2" type="title"/>
          </p:nvPr>
        </p:nvSpPr>
        <p:spPr>
          <a:xfrm>
            <a:off x="4064400" y="1165888"/>
            <a:ext cx="1015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3"/>
          <p:cNvSpPr txBox="1"/>
          <p:nvPr>
            <p:ph idx="1" type="subTitle"/>
          </p:nvPr>
        </p:nvSpPr>
        <p:spPr>
          <a:xfrm>
            <a:off x="1867050" y="3428063"/>
            <a:ext cx="540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21"/>
          <p:cNvGrpSpPr/>
          <p:nvPr/>
        </p:nvGrpSpPr>
        <p:grpSpPr>
          <a:xfrm>
            <a:off x="-2286000" y="-1580675"/>
            <a:ext cx="13987472" cy="8172715"/>
            <a:chOff x="-2286000" y="-1580675"/>
            <a:chExt cx="13987472" cy="8172715"/>
          </a:xfrm>
        </p:grpSpPr>
        <p:pic>
          <p:nvPicPr>
            <p:cNvPr id="1047" name="Google Shape;1047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613196">
              <a:off x="-1777100" y="3653819"/>
              <a:ext cx="2343975" cy="2484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21"/>
            <p:cNvPicPr preferRelativeResize="0"/>
            <p:nvPr/>
          </p:nvPicPr>
          <p:blipFill rotWithShape="1">
            <a:blip r:embed="rId3">
              <a:alphaModFix/>
            </a:blip>
            <a:srcRect b="119" l="0" r="0" t="119"/>
            <a:stretch/>
          </p:blipFill>
          <p:spPr>
            <a:xfrm>
              <a:off x="-1271623" y="2789750"/>
              <a:ext cx="1915201" cy="222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988496">
              <a:off x="-779705" y="1568569"/>
              <a:ext cx="1517760" cy="918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8356714" y="4556179"/>
              <a:ext cx="1777697" cy="107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91677" y="1738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21"/>
            <p:cNvPicPr preferRelativeResize="0"/>
            <p:nvPr/>
          </p:nvPicPr>
          <p:blipFill rotWithShape="1">
            <a:blip r:embed="rId6">
              <a:alphaModFix/>
            </a:blip>
            <a:srcRect b="79" l="0" r="0" t="89"/>
            <a:stretch/>
          </p:blipFill>
          <p:spPr>
            <a:xfrm>
              <a:off x="8500200" y="2842050"/>
              <a:ext cx="1915600" cy="2227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1442" y="34353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4" name="Google Shape;1054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1024" y="34807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1026" y="3312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140301" y="3322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18951" y="308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9751" y="3192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323201" y="34014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4399" y="29151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2624" y="29800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5624" y="2893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9642" y="28155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66297" y="26504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6772" y="23670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65158" y="22587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59151" y="26299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0549" y="2526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0649" y="23265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11449" y="25731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36124" y="26083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2224" y="17382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74149" y="18021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9998" y="18264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5" name="Google Shape;1075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60652" y="34753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6" name="Google Shape;107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48652" y="35206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0702" y="3352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68127" y="3362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46777" y="31218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0" name="Google Shape;108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23177" y="3232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1" name="Google Shape;1081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66627" y="3441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2" name="Google Shape;1082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19027" y="29551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" name="Google Shape;1083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27052" y="30200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" name="Google Shape;1084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87802" y="2933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5" name="Google Shape;1085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2452" y="28554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4027" y="26903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3552" y="24070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77252" y="2298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" name="Google Shape;108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86977" y="26698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67277" y="25662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1" name="Google Shape;1091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47177" y="2366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" name="Google Shape;1092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28227" y="26130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3552" y="26483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97452" y="17781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53677" y="1842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84152" y="18664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50520">
              <a:off x="2240129" y="4616430"/>
              <a:ext cx="925212" cy="559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2137" y="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92662" y="22955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523993">
              <a:off x="949234" y="-1039791"/>
              <a:ext cx="2920131" cy="17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13749" y="4299750"/>
              <a:ext cx="108674" cy="10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799992">
              <a:off x="3123076" y="4680604"/>
              <a:ext cx="2203899" cy="1333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154450">
              <a:off x="3784681" y="-817321"/>
              <a:ext cx="1982307" cy="119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">
              <a:off x="7479875" y="-279238"/>
              <a:ext cx="1228201" cy="74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436686">
              <a:off x="8835249" y="-213794"/>
              <a:ext cx="2343976" cy="24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375" y="2174163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7" name="Google Shape;1107;p21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8" name="Google Shape;1108;p21"/>
          <p:cNvSpPr txBox="1"/>
          <p:nvPr>
            <p:ph idx="1" type="body"/>
          </p:nvPr>
        </p:nvSpPr>
        <p:spPr>
          <a:xfrm>
            <a:off x="720000" y="1216800"/>
            <a:ext cx="36603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sp>
        <p:nvSpPr>
          <p:cNvPr id="1109" name="Google Shape;1109;p21"/>
          <p:cNvSpPr txBox="1"/>
          <p:nvPr>
            <p:ph idx="2" type="body"/>
          </p:nvPr>
        </p:nvSpPr>
        <p:spPr>
          <a:xfrm>
            <a:off x="4763740" y="1216800"/>
            <a:ext cx="36603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_1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22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112" name="Google Shape;1112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71800" y="24696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22"/>
            <p:cNvPicPr preferRelativeResize="0"/>
            <p:nvPr/>
          </p:nvPicPr>
          <p:blipFill rotWithShape="1">
            <a:blip r:embed="rId3">
              <a:alphaModFix/>
            </a:blip>
            <a:srcRect b="199" l="0" r="0" t="209"/>
            <a:stretch/>
          </p:blipFill>
          <p:spPr>
            <a:xfrm>
              <a:off x="8499600" y="35496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899598">
              <a:off x="-128516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057874">
              <a:off x="7934954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20124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264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0845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" name="Google Shape;111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1205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40480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19130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9930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23380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4220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5" name="Google Shape;112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2445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445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09464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8" name="Google Shape;112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66118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9" name="Google Shape;112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6593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0" name="Google Shape;113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6533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1" name="Google Shape;1131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9330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" name="Google Shape;113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0370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" name="Google Shape;113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0470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4" name="Google Shape;113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1270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5945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6" name="Google Shape;113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2045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73970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9820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0474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8474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0524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67949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46599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Google Shape;114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22999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66449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18849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26874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7624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Google Shape;114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02274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0" name="Google Shape;115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23849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Google Shape;115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77074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3" name="Google Shape;115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6799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67099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Google Shape;115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46999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Google Shape;115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8049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Google Shape;115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Google Shape;115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7274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3499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83974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34899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439876">
              <a:off x="-82551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3584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07009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009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399193">
              <a:off x="3521319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19944">
              <a:off x="-297362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4539">
              <a:off x="538135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648499">
              <a:off x="-95948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22"/>
          <p:cNvSpPr txBox="1"/>
          <p:nvPr>
            <p:ph type="title"/>
          </p:nvPr>
        </p:nvSpPr>
        <p:spPr>
          <a:xfrm>
            <a:off x="1656000" y="3294604"/>
            <a:ext cx="2448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1" name="Google Shape;1171;p22"/>
          <p:cNvSpPr txBox="1"/>
          <p:nvPr>
            <p:ph idx="1" type="subTitle"/>
          </p:nvPr>
        </p:nvSpPr>
        <p:spPr>
          <a:xfrm>
            <a:off x="1656000" y="3654604"/>
            <a:ext cx="244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2" name="Google Shape;1172;p22"/>
          <p:cNvSpPr txBox="1"/>
          <p:nvPr>
            <p:ph idx="2" type="title"/>
          </p:nvPr>
        </p:nvSpPr>
        <p:spPr>
          <a:xfrm>
            <a:off x="5040000" y="3294604"/>
            <a:ext cx="2448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3" name="Google Shape;1173;p22"/>
          <p:cNvSpPr txBox="1"/>
          <p:nvPr>
            <p:ph idx="3" type="subTitle"/>
          </p:nvPr>
        </p:nvSpPr>
        <p:spPr>
          <a:xfrm>
            <a:off x="5040000" y="3654602"/>
            <a:ext cx="244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4" name="Google Shape;1174;p22"/>
          <p:cNvSpPr txBox="1"/>
          <p:nvPr>
            <p:ph idx="4"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23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177" name="Google Shape;1177;p23"/>
            <p:cNvPicPr preferRelativeResize="0"/>
            <p:nvPr/>
          </p:nvPicPr>
          <p:blipFill rotWithShape="1">
            <a:blip r:embed="rId2">
              <a:alphaModFix/>
            </a:blip>
            <a:srcRect b="199" l="0" r="0" t="20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476736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3883317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372250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557997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4" name="Google Shape;1184;p23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185" name="Google Shape;118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6" name="Google Shape;118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7" name="Google Shape;118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8" name="Google Shape;118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Google Shape;118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0" name="Google Shape;119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1" name="Google Shape;119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2" name="Google Shape;119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3" name="Google Shape;119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4" name="Google Shape;119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5" name="Google Shape;119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6" name="Google Shape;119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7" name="Google Shape;119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8" name="Google Shape;119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9" name="Google Shape;119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0" name="Google Shape;120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1" name="Google Shape;120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2" name="Google Shape;120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3" name="Google Shape;120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4" name="Google Shape;120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5" name="Google Shape;120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6" name="Google Shape;120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7" name="Google Shape;1207;p23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208" name="Google Shape;120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9" name="Google Shape;120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0" name="Google Shape;121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1" name="Google Shape;121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2" name="Google Shape;121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3" name="Google Shape;121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4" name="Google Shape;121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5" name="Google Shape;121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6" name="Google Shape;121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7" name="Google Shape;121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8" name="Google Shape;121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9" name="Google Shape;121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0" name="Google Shape;122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1" name="Google Shape;122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2" name="Google Shape;122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3" name="Google Shape;122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4" name="Google Shape;122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5" name="Google Shape;122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6" name="Google Shape;122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" name="Google Shape;122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8" name="Google Shape;122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9" name="Google Shape;122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0" name="Google Shape;123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598674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2214208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90092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2553553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10399180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1" name="Google Shape;1241;p23"/>
          <p:cNvSpPr txBox="1"/>
          <p:nvPr>
            <p:ph type="title"/>
          </p:nvPr>
        </p:nvSpPr>
        <p:spPr>
          <a:xfrm>
            <a:off x="933450" y="2040013"/>
            <a:ext cx="2232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2" name="Google Shape;1242;p23"/>
          <p:cNvSpPr txBox="1"/>
          <p:nvPr>
            <p:ph idx="1" type="subTitle"/>
          </p:nvPr>
        </p:nvSpPr>
        <p:spPr>
          <a:xfrm>
            <a:off x="933450" y="2539588"/>
            <a:ext cx="22326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3" name="Google Shape;1243;p23"/>
          <p:cNvSpPr txBox="1"/>
          <p:nvPr>
            <p:ph idx="2" type="title"/>
          </p:nvPr>
        </p:nvSpPr>
        <p:spPr>
          <a:xfrm>
            <a:off x="597735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4" name="Google Shape;1244;p23"/>
          <p:cNvSpPr txBox="1"/>
          <p:nvPr>
            <p:ph idx="3" type="subTitle"/>
          </p:nvPr>
        </p:nvSpPr>
        <p:spPr>
          <a:xfrm>
            <a:off x="597735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5" name="Google Shape;1245;p23"/>
          <p:cNvSpPr txBox="1"/>
          <p:nvPr>
            <p:ph idx="4" type="title"/>
          </p:nvPr>
        </p:nvSpPr>
        <p:spPr>
          <a:xfrm>
            <a:off x="345600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6" name="Google Shape;1246;p23"/>
          <p:cNvSpPr txBox="1"/>
          <p:nvPr>
            <p:ph idx="5" type="subTitle"/>
          </p:nvPr>
        </p:nvSpPr>
        <p:spPr>
          <a:xfrm>
            <a:off x="345600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7" name="Google Shape;1247;p23"/>
          <p:cNvSpPr txBox="1"/>
          <p:nvPr>
            <p:ph idx="6"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8" name="Google Shape;1248;p23"/>
          <p:cNvSpPr txBox="1"/>
          <p:nvPr>
            <p:ph hasCustomPrompt="1" idx="7" type="title"/>
          </p:nvPr>
        </p:nvSpPr>
        <p:spPr>
          <a:xfrm>
            <a:off x="933450" y="3220100"/>
            <a:ext cx="22326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49" name="Google Shape;1249;p23"/>
          <p:cNvSpPr txBox="1"/>
          <p:nvPr>
            <p:ph hasCustomPrompt="1" idx="8" type="title"/>
          </p:nvPr>
        </p:nvSpPr>
        <p:spPr>
          <a:xfrm>
            <a:off x="3456000" y="3220100"/>
            <a:ext cx="22320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50" name="Google Shape;1250;p23"/>
          <p:cNvSpPr txBox="1"/>
          <p:nvPr>
            <p:ph hasCustomPrompt="1" idx="9" type="title"/>
          </p:nvPr>
        </p:nvSpPr>
        <p:spPr>
          <a:xfrm>
            <a:off x="5977350" y="3220100"/>
            <a:ext cx="22320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24"/>
          <p:cNvGrpSpPr/>
          <p:nvPr/>
        </p:nvGrpSpPr>
        <p:grpSpPr>
          <a:xfrm>
            <a:off x="-2286000" y="-1580675"/>
            <a:ext cx="13987472" cy="8172715"/>
            <a:chOff x="-2286000" y="-1580675"/>
            <a:chExt cx="13987472" cy="8172715"/>
          </a:xfrm>
        </p:grpSpPr>
        <p:pic>
          <p:nvPicPr>
            <p:cNvPr id="1253" name="Google Shape;125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613196">
              <a:off x="-1777100" y="3653819"/>
              <a:ext cx="2343975" cy="2484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24"/>
            <p:cNvPicPr preferRelativeResize="0"/>
            <p:nvPr/>
          </p:nvPicPr>
          <p:blipFill rotWithShape="1">
            <a:blip r:embed="rId3">
              <a:alphaModFix/>
            </a:blip>
            <a:srcRect b="119" l="0" r="0" t="119"/>
            <a:stretch/>
          </p:blipFill>
          <p:spPr>
            <a:xfrm>
              <a:off x="-1271623" y="2789750"/>
              <a:ext cx="1915201" cy="222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988496">
              <a:off x="-779705" y="1568569"/>
              <a:ext cx="1517760" cy="918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8356714" y="4556179"/>
              <a:ext cx="1777697" cy="107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91677" y="1738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24"/>
            <p:cNvPicPr preferRelativeResize="0"/>
            <p:nvPr/>
          </p:nvPicPr>
          <p:blipFill rotWithShape="1">
            <a:blip r:embed="rId6">
              <a:alphaModFix/>
            </a:blip>
            <a:srcRect b="79" l="0" r="0" t="89"/>
            <a:stretch/>
          </p:blipFill>
          <p:spPr>
            <a:xfrm>
              <a:off x="8500200" y="2842050"/>
              <a:ext cx="1915600" cy="2227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1442" y="34353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1024" y="34807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1026" y="3312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140301" y="3322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18951" y="308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9751" y="3192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323201" y="34014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4399" y="29151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2624" y="29800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5624" y="2893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9642" y="28155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66297" y="26504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6772" y="23670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65158" y="22587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3" name="Google Shape;1273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59151" y="26299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0549" y="2526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0649" y="23265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11449" y="25731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7" name="Google Shape;127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36124" y="26083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8" name="Google Shape;1278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2224" y="17382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9" name="Google Shape;127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74149" y="18021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9998" y="18264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60652" y="34753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Google Shape;128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48652" y="35206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0702" y="3352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68127" y="3362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46777" y="31218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23177" y="3232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66627" y="3441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19027" y="29551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27052" y="30200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87802" y="2933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2452" y="28554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4027" y="26903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3" name="Google Shape;1293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3552" y="24070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77252" y="2298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86977" y="26698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67277" y="25662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47177" y="2366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28227" y="26130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3552" y="26483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97452" y="17781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1" name="Google Shape;130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53677" y="1842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2" name="Google Shape;130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84152" y="18664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3" name="Google Shape;13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50520">
              <a:off x="2240129" y="4616430"/>
              <a:ext cx="925212" cy="559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" name="Google Shape;1304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2137" y="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92662" y="22955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523993">
              <a:off x="949234" y="-1039791"/>
              <a:ext cx="2920131" cy="17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13749" y="4299750"/>
              <a:ext cx="108674" cy="10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799992">
              <a:off x="3123076" y="4680604"/>
              <a:ext cx="2203899" cy="1333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154450">
              <a:off x="3784681" y="-817321"/>
              <a:ext cx="1982307" cy="119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">
              <a:off x="7479875" y="-279238"/>
              <a:ext cx="1228201" cy="74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436686">
              <a:off x="8835249" y="-213794"/>
              <a:ext cx="2343976" cy="24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375" y="2174163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3" name="Google Shape;1313;p24"/>
          <p:cNvSpPr txBox="1"/>
          <p:nvPr>
            <p:ph type="title"/>
          </p:nvPr>
        </p:nvSpPr>
        <p:spPr>
          <a:xfrm>
            <a:off x="720000" y="1364400"/>
            <a:ext cx="266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4" name="Google Shape;1314;p24"/>
          <p:cNvSpPr txBox="1"/>
          <p:nvPr>
            <p:ph idx="1" type="subTitle"/>
          </p:nvPr>
        </p:nvSpPr>
        <p:spPr>
          <a:xfrm>
            <a:off x="720000" y="1724403"/>
            <a:ext cx="26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5" name="Google Shape;1315;p24"/>
          <p:cNvSpPr txBox="1"/>
          <p:nvPr>
            <p:ph idx="2" type="title"/>
          </p:nvPr>
        </p:nvSpPr>
        <p:spPr>
          <a:xfrm>
            <a:off x="5760002" y="2084400"/>
            <a:ext cx="266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6" name="Google Shape;1316;p24"/>
          <p:cNvSpPr txBox="1"/>
          <p:nvPr>
            <p:ph idx="3" type="subTitle"/>
          </p:nvPr>
        </p:nvSpPr>
        <p:spPr>
          <a:xfrm>
            <a:off x="5760002" y="2444402"/>
            <a:ext cx="26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7" name="Google Shape;1317;p24"/>
          <p:cNvSpPr txBox="1"/>
          <p:nvPr>
            <p:ph idx="4" type="title"/>
          </p:nvPr>
        </p:nvSpPr>
        <p:spPr>
          <a:xfrm>
            <a:off x="720000" y="2804400"/>
            <a:ext cx="266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8" name="Google Shape;1318;p24"/>
          <p:cNvSpPr txBox="1"/>
          <p:nvPr>
            <p:ph idx="5" type="subTitle"/>
          </p:nvPr>
        </p:nvSpPr>
        <p:spPr>
          <a:xfrm>
            <a:off x="720000" y="3164403"/>
            <a:ext cx="26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9" name="Google Shape;1319;p24"/>
          <p:cNvSpPr txBox="1"/>
          <p:nvPr>
            <p:ph idx="6" type="title"/>
          </p:nvPr>
        </p:nvSpPr>
        <p:spPr>
          <a:xfrm>
            <a:off x="5760003" y="3524394"/>
            <a:ext cx="2664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0" name="Google Shape;1320;p24"/>
          <p:cNvSpPr txBox="1"/>
          <p:nvPr>
            <p:ph idx="7" type="subTitle"/>
          </p:nvPr>
        </p:nvSpPr>
        <p:spPr>
          <a:xfrm>
            <a:off x="5760003" y="3884396"/>
            <a:ext cx="26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1" name="Google Shape;1321;p24"/>
          <p:cNvSpPr txBox="1"/>
          <p:nvPr>
            <p:ph idx="8"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2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oogle Shape;1323;p25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324" name="Google Shape;1324;p25"/>
            <p:cNvPicPr preferRelativeResize="0"/>
            <p:nvPr/>
          </p:nvPicPr>
          <p:blipFill rotWithShape="1">
            <a:blip r:embed="rId2">
              <a:alphaModFix/>
            </a:blip>
            <a:srcRect b="199" l="0" r="0" t="209"/>
            <a:stretch/>
          </p:blipFill>
          <p:spPr>
            <a:xfrm>
              <a:off x="8499600" y="2470175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71800" y="35511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6" name="Google Shape;132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9899598">
              <a:off x="8482461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6057874">
              <a:off x="-1127271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19998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8" name="Google Shape;133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9" name="Google Shape;133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0" name="Google Shape;134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Google Shape;134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Google Shape;134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4" name="Google Shape;134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0" name="Google Shape;135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3" name="Google Shape;135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" name="Google Shape;135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5" name="Google Shape;135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7" name="Google Shape;136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0" name="Google Shape;137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2" name="Google Shape;137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3" name="Google Shape;137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05223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2439876">
              <a:off x="8522674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296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212871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09871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0399193">
              <a:off x="3493902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9" name="Google Shape;137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519944">
              <a:off x="7717770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Google Shape;138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64539">
              <a:off x="194898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648499">
              <a:off x="7426284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2" name="Google Shape;1382;p25"/>
          <p:cNvSpPr txBox="1"/>
          <p:nvPr>
            <p:ph type="title"/>
          </p:nvPr>
        </p:nvSpPr>
        <p:spPr>
          <a:xfrm>
            <a:off x="1703983" y="1838636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3" name="Google Shape;1383;p25"/>
          <p:cNvSpPr txBox="1"/>
          <p:nvPr>
            <p:ph idx="1" type="subTitle"/>
          </p:nvPr>
        </p:nvSpPr>
        <p:spPr>
          <a:xfrm>
            <a:off x="1703983" y="2198636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4" name="Google Shape;1384;p25"/>
          <p:cNvSpPr txBox="1"/>
          <p:nvPr>
            <p:ph idx="2" type="title"/>
          </p:nvPr>
        </p:nvSpPr>
        <p:spPr>
          <a:xfrm>
            <a:off x="1703983" y="3524400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5" name="Google Shape;1385;p25"/>
          <p:cNvSpPr txBox="1"/>
          <p:nvPr>
            <p:ph idx="3" type="subTitle"/>
          </p:nvPr>
        </p:nvSpPr>
        <p:spPr>
          <a:xfrm>
            <a:off x="1703983" y="3884400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6" name="Google Shape;1386;p25"/>
          <p:cNvSpPr txBox="1"/>
          <p:nvPr>
            <p:ph idx="4" type="title"/>
          </p:nvPr>
        </p:nvSpPr>
        <p:spPr>
          <a:xfrm>
            <a:off x="5063992" y="1838636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7" name="Google Shape;1387;p25"/>
          <p:cNvSpPr txBox="1"/>
          <p:nvPr>
            <p:ph idx="5" type="subTitle"/>
          </p:nvPr>
        </p:nvSpPr>
        <p:spPr>
          <a:xfrm>
            <a:off x="5063992" y="2198636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8" name="Google Shape;1388;p25"/>
          <p:cNvSpPr txBox="1"/>
          <p:nvPr>
            <p:ph idx="6" type="title"/>
          </p:nvPr>
        </p:nvSpPr>
        <p:spPr>
          <a:xfrm>
            <a:off x="5063992" y="3524400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9" name="Google Shape;1389;p25"/>
          <p:cNvSpPr txBox="1"/>
          <p:nvPr>
            <p:ph idx="7" type="subTitle"/>
          </p:nvPr>
        </p:nvSpPr>
        <p:spPr>
          <a:xfrm>
            <a:off x="5063992" y="3884400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90" name="Google Shape;1390;p25"/>
          <p:cNvSpPr txBox="1"/>
          <p:nvPr>
            <p:ph idx="8"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6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393" name="Google Shape;1393;p26"/>
            <p:cNvPicPr preferRelativeResize="0"/>
            <p:nvPr/>
          </p:nvPicPr>
          <p:blipFill rotWithShape="1">
            <a:blip r:embed="rId2">
              <a:alphaModFix/>
            </a:blip>
            <a:srcRect b="199" l="0" r="0" t="209"/>
            <a:stretch/>
          </p:blipFill>
          <p:spPr>
            <a:xfrm>
              <a:off x="8499600" y="2470175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71800" y="35511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" name="Google Shape;13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9899598">
              <a:off x="8482461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6057874">
              <a:off x="-1127271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139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19998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2" name="Google Shape;140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3" name="Google Shape;140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4" name="Google Shape;140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5" name="Google Shape;140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6" name="Google Shape;140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7" name="Google Shape;140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8" name="Google Shape;140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0" name="Google Shape;141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2" name="Google Shape;141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4" name="Google Shape;141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5" name="Google Shape;141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7" name="Google Shape;141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8" name="Google Shape;141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0" name="Google Shape;142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0" name="Google Shape;143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3" name="Google Shape;143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9" name="Google Shape;143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0" name="Google Shape;144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05223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3" name="Google Shape;144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2439876">
              <a:off x="8522674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296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5" name="Google Shape;144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212871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6" name="Google Shape;144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09871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7" name="Google Shape;144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0399193">
              <a:off x="3493902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8" name="Google Shape;144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519944">
              <a:off x="7717770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64539">
              <a:off x="194898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648499">
              <a:off x="7426284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1" name="Google Shape;1451;p26"/>
          <p:cNvSpPr txBox="1"/>
          <p:nvPr>
            <p:ph type="title"/>
          </p:nvPr>
        </p:nvSpPr>
        <p:spPr>
          <a:xfrm>
            <a:off x="720000" y="1838275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2" name="Google Shape;1452;p26"/>
          <p:cNvSpPr txBox="1"/>
          <p:nvPr>
            <p:ph idx="1" type="subTitle"/>
          </p:nvPr>
        </p:nvSpPr>
        <p:spPr>
          <a:xfrm>
            <a:off x="720000" y="2198275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3" name="Google Shape;1453;p26"/>
          <p:cNvSpPr txBox="1"/>
          <p:nvPr>
            <p:ph idx="2" type="title"/>
          </p:nvPr>
        </p:nvSpPr>
        <p:spPr>
          <a:xfrm>
            <a:off x="3384000" y="1838275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4" name="Google Shape;1454;p26"/>
          <p:cNvSpPr txBox="1"/>
          <p:nvPr>
            <p:ph idx="3" type="subTitle"/>
          </p:nvPr>
        </p:nvSpPr>
        <p:spPr>
          <a:xfrm>
            <a:off x="3384000" y="2198275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5" name="Google Shape;1455;p26"/>
          <p:cNvSpPr txBox="1"/>
          <p:nvPr>
            <p:ph idx="4" type="title"/>
          </p:nvPr>
        </p:nvSpPr>
        <p:spPr>
          <a:xfrm>
            <a:off x="720000" y="3524400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6" name="Google Shape;1456;p26"/>
          <p:cNvSpPr txBox="1"/>
          <p:nvPr>
            <p:ph idx="5" type="subTitle"/>
          </p:nvPr>
        </p:nvSpPr>
        <p:spPr>
          <a:xfrm>
            <a:off x="720000" y="3884400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7" name="Google Shape;1457;p26"/>
          <p:cNvSpPr txBox="1"/>
          <p:nvPr>
            <p:ph idx="6" type="title"/>
          </p:nvPr>
        </p:nvSpPr>
        <p:spPr>
          <a:xfrm>
            <a:off x="3384000" y="3524400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8" name="Google Shape;1458;p26"/>
          <p:cNvSpPr txBox="1"/>
          <p:nvPr>
            <p:ph idx="7" type="subTitle"/>
          </p:nvPr>
        </p:nvSpPr>
        <p:spPr>
          <a:xfrm>
            <a:off x="3384000" y="3884400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9" name="Google Shape;1459;p26"/>
          <p:cNvSpPr txBox="1"/>
          <p:nvPr>
            <p:ph idx="8" type="title"/>
          </p:nvPr>
        </p:nvSpPr>
        <p:spPr>
          <a:xfrm>
            <a:off x="6048000" y="1838275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0" name="Google Shape;1460;p26"/>
          <p:cNvSpPr txBox="1"/>
          <p:nvPr>
            <p:ph idx="9" type="subTitle"/>
          </p:nvPr>
        </p:nvSpPr>
        <p:spPr>
          <a:xfrm>
            <a:off x="6048000" y="2198275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1" name="Google Shape;1461;p26"/>
          <p:cNvSpPr txBox="1"/>
          <p:nvPr>
            <p:ph idx="13" type="title"/>
          </p:nvPr>
        </p:nvSpPr>
        <p:spPr>
          <a:xfrm>
            <a:off x="6048000" y="3524400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2" name="Google Shape;1462;p26"/>
          <p:cNvSpPr txBox="1"/>
          <p:nvPr>
            <p:ph idx="14" type="subTitle"/>
          </p:nvPr>
        </p:nvSpPr>
        <p:spPr>
          <a:xfrm>
            <a:off x="6048000" y="3884400"/>
            <a:ext cx="237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3" name="Google Shape;1463;p26"/>
          <p:cNvSpPr txBox="1"/>
          <p:nvPr>
            <p:ph idx="15"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7"/>
          <p:cNvSpPr txBox="1"/>
          <p:nvPr>
            <p:ph hasCustomPrompt="1" type="title"/>
          </p:nvPr>
        </p:nvSpPr>
        <p:spPr>
          <a:xfrm>
            <a:off x="1656000" y="1152000"/>
            <a:ext cx="58320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466" name="Google Shape;1466;p27"/>
          <p:cNvSpPr txBox="1"/>
          <p:nvPr>
            <p:ph idx="1" type="subTitle"/>
          </p:nvPr>
        </p:nvSpPr>
        <p:spPr>
          <a:xfrm>
            <a:off x="1656000" y="2052000"/>
            <a:ext cx="58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7" name="Google Shape;1467;p27"/>
          <p:cNvSpPr txBox="1"/>
          <p:nvPr>
            <p:ph hasCustomPrompt="1" idx="2" type="title"/>
          </p:nvPr>
        </p:nvSpPr>
        <p:spPr>
          <a:xfrm>
            <a:off x="1656000" y="2651763"/>
            <a:ext cx="58320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Font typeface="Raleway"/>
              <a:buNone/>
              <a:defRPr sz="6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468" name="Google Shape;1468;p27"/>
          <p:cNvSpPr txBox="1"/>
          <p:nvPr>
            <p:ph idx="3" type="subTitle"/>
          </p:nvPr>
        </p:nvSpPr>
        <p:spPr>
          <a:xfrm>
            <a:off x="1656000" y="3551763"/>
            <a:ext cx="58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69" name="Google Shape;1469;p27"/>
          <p:cNvGrpSpPr/>
          <p:nvPr/>
        </p:nvGrpSpPr>
        <p:grpSpPr>
          <a:xfrm>
            <a:off x="-4143048" y="-2680075"/>
            <a:ext cx="15198105" cy="10824548"/>
            <a:chOff x="-4143048" y="-2680075"/>
            <a:chExt cx="15198105" cy="10824548"/>
          </a:xfrm>
        </p:grpSpPr>
        <p:pic>
          <p:nvPicPr>
            <p:cNvPr id="1470" name="Google Shape;147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703496">
              <a:off x="-604877" y="-503714"/>
              <a:ext cx="1900384" cy="114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8523691">
              <a:off x="6985198" y="747974"/>
              <a:ext cx="1900383" cy="114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085" y="53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3" name="Google Shape;1473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0799989">
              <a:off x="6407771" y="4264605"/>
              <a:ext cx="4647286" cy="28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4" name="Google Shape;1474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372363">
              <a:off x="2163146" y="-1887445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755914">
              <a:off x="1786182" y="-408414"/>
              <a:ext cx="1825787" cy="106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6" name="Google Shape;147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4462202" y="4287465"/>
              <a:ext cx="500423" cy="416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7" name="Google Shape;147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8" name="Google Shape;1478;p27"/>
            <p:cNvPicPr preferRelativeResize="0"/>
            <p:nvPr/>
          </p:nvPicPr>
          <p:blipFill rotWithShape="1">
            <a:blip r:embed="rId6">
              <a:alphaModFix/>
            </a:blip>
            <a:srcRect b="199" l="0" r="0" t="209"/>
            <a:stretch/>
          </p:blipFill>
          <p:spPr>
            <a:xfrm>
              <a:off x="8139026" y="30095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4500" y="364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2500" y="36899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54550" y="3521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1975" y="35320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90625" y="32910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4" name="Google Shape;148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67025" y="3402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5" name="Google Shape;148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10475" y="36106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2875" y="3124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7" name="Google Shape;148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70900" y="31892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8" name="Google Shape;148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1650" y="3103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9" name="Google Shape;148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6300" y="30247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0" name="Google Shape;14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7875" y="28596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1" name="Google Shape;149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5762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2" name="Google Shape;149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1100" y="24679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3" name="Google Shape;149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30825" y="2839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1125" y="2735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1025" y="2535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6" name="Google Shape;149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075" y="27823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8175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1300" y="194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7525" y="20113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000" y="20356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910775" y="11227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17490" y="176834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7072" y="181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95022" y="16451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25747" y="16557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Google Shape;150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097" y="14148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6297" y="1525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847" y="173441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90447" y="124816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78672" y="13130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1" name="Google Shape;151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1672" y="1226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75690" y="11484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32345" y="98341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4" name="Google Shape;151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52820" y="70004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Google Shape;151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00890" y="5916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06897" y="96292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26597" y="8592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6697" y="6595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Google Shape;151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7497" y="9061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0" name="Google Shape;152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02172" y="9413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Google Shape;152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08272" y="71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2" name="Google Shape;152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0197" y="13517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3" name="Google Shape;152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6046" y="15946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4" name="Google Shape;1524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372363">
              <a:off x="-3779354" y="4540330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5" name="Google Shape;152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198" y="6279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6" name="Google Shape;152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0998" y="1750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54395">
              <a:off x="-190853" y="3281841"/>
              <a:ext cx="2121853" cy="12837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_2_1"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9" name="Google Shape;1529;p28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530" name="Google Shape;1530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71800" y="24696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1" name="Google Shape;1531;p28"/>
            <p:cNvPicPr preferRelativeResize="0"/>
            <p:nvPr/>
          </p:nvPicPr>
          <p:blipFill rotWithShape="1">
            <a:blip r:embed="rId3">
              <a:alphaModFix/>
            </a:blip>
            <a:srcRect b="199" l="0" r="0" t="209"/>
            <a:stretch/>
          </p:blipFill>
          <p:spPr>
            <a:xfrm>
              <a:off x="8499600" y="35496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2" name="Google Shape;153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899598">
              <a:off x="-128516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3" name="Google Shape;153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057874">
              <a:off x="7934954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4" name="Google Shape;153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20124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264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0845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7" name="Google Shape;1537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1205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40480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9" name="Google Shape;153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19130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9930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23380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Google Shape;154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4220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2445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4" name="Google Shape;154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445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09464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66118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7" name="Google Shape;1547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6593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8" name="Google Shape;154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6533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9330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0370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1" name="Google Shape;155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0470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2" name="Google Shape;155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1270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3" name="Google Shape;155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5945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4" name="Google Shape;155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2045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5" name="Google Shape;155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73970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6" name="Google Shape;155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9820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0474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8" name="Google Shape;155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8474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9" name="Google Shape;155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0524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0" name="Google Shape;156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67949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1" name="Google Shape;156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46599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2" name="Google Shape;156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22999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3" name="Google Shape;156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66449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4" name="Google Shape;156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18849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5" name="Google Shape;156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26874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6" name="Google Shape;156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7624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7" name="Google Shape;1567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02274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23849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9" name="Google Shape;15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77074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1" name="Google Shape;157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6799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2" name="Google Shape;157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67099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3" name="Google Shape;157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46999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8049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Google Shape;157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7274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7" name="Google Shape;1577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3499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8" name="Google Shape;157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83974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34899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0" name="Google Shape;158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439876">
              <a:off x="-82551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1" name="Google Shape;158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3584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2" name="Google Shape;158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07009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3" name="Google Shape;158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009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4" name="Google Shape;158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399193">
              <a:off x="3521319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5" name="Google Shape;158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19944">
              <a:off x="-297362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6" name="Google Shape;158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4539">
              <a:off x="538135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648499">
              <a:off x="-95948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8" name="Google Shape;1588;p28"/>
          <p:cNvSpPr txBox="1"/>
          <p:nvPr>
            <p:ph type="title"/>
          </p:nvPr>
        </p:nvSpPr>
        <p:spPr>
          <a:xfrm>
            <a:off x="720000" y="3633338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89" name="Google Shape;1589;p28"/>
          <p:cNvSpPr txBox="1"/>
          <p:nvPr>
            <p:ph idx="1" type="subTitle"/>
          </p:nvPr>
        </p:nvSpPr>
        <p:spPr>
          <a:xfrm>
            <a:off x="720000" y="2579537"/>
            <a:ext cx="2376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0" name="Google Shape;1590;p28"/>
          <p:cNvSpPr txBox="1"/>
          <p:nvPr>
            <p:ph idx="2" type="title"/>
          </p:nvPr>
        </p:nvSpPr>
        <p:spPr>
          <a:xfrm>
            <a:off x="3384000" y="3633338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1" name="Google Shape;1591;p28"/>
          <p:cNvSpPr txBox="1"/>
          <p:nvPr>
            <p:ph idx="3" type="subTitle"/>
          </p:nvPr>
        </p:nvSpPr>
        <p:spPr>
          <a:xfrm>
            <a:off x="6048000" y="2579538"/>
            <a:ext cx="2376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2" name="Google Shape;1592;p28"/>
          <p:cNvSpPr txBox="1"/>
          <p:nvPr>
            <p:ph idx="4" type="title"/>
          </p:nvPr>
        </p:nvSpPr>
        <p:spPr>
          <a:xfrm>
            <a:off x="6048000" y="3633338"/>
            <a:ext cx="2376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3" name="Google Shape;1593;p28"/>
          <p:cNvSpPr txBox="1"/>
          <p:nvPr>
            <p:ph idx="5" type="subTitle"/>
          </p:nvPr>
        </p:nvSpPr>
        <p:spPr>
          <a:xfrm>
            <a:off x="3384000" y="2579538"/>
            <a:ext cx="2376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4" name="Google Shape;1594;p28"/>
          <p:cNvSpPr txBox="1"/>
          <p:nvPr>
            <p:ph idx="6"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5" name="Google Shape;1595;p28"/>
          <p:cNvSpPr txBox="1"/>
          <p:nvPr>
            <p:ph hasCustomPrompt="1" idx="7" type="title"/>
          </p:nvPr>
        </p:nvSpPr>
        <p:spPr>
          <a:xfrm>
            <a:off x="1242000" y="1660250"/>
            <a:ext cx="13320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96" name="Google Shape;1596;p28"/>
          <p:cNvSpPr txBox="1"/>
          <p:nvPr>
            <p:ph hasCustomPrompt="1" idx="8" type="title"/>
          </p:nvPr>
        </p:nvSpPr>
        <p:spPr>
          <a:xfrm>
            <a:off x="3906000" y="1660250"/>
            <a:ext cx="13320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97" name="Google Shape;1597;p28"/>
          <p:cNvSpPr txBox="1"/>
          <p:nvPr>
            <p:ph hasCustomPrompt="1" idx="9" type="title"/>
          </p:nvPr>
        </p:nvSpPr>
        <p:spPr>
          <a:xfrm>
            <a:off x="6570000" y="1676150"/>
            <a:ext cx="1332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9"/>
          <p:cNvSpPr txBox="1"/>
          <p:nvPr>
            <p:ph type="ctrTitle"/>
          </p:nvPr>
        </p:nvSpPr>
        <p:spPr>
          <a:xfrm>
            <a:off x="2962350" y="763725"/>
            <a:ext cx="32193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00" name="Google Shape;1600;p29"/>
          <p:cNvSpPr txBox="1"/>
          <p:nvPr>
            <p:ph idx="1" type="subTitle"/>
          </p:nvPr>
        </p:nvSpPr>
        <p:spPr>
          <a:xfrm>
            <a:off x="2962350" y="1585125"/>
            <a:ext cx="32193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01" name="Google Shape;1601;p29"/>
          <p:cNvSpPr txBox="1"/>
          <p:nvPr/>
        </p:nvSpPr>
        <p:spPr>
          <a:xfrm>
            <a:off x="2165400" y="3474000"/>
            <a:ext cx="4813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02" name="Google Shape;1602;p29"/>
          <p:cNvGrpSpPr/>
          <p:nvPr/>
        </p:nvGrpSpPr>
        <p:grpSpPr>
          <a:xfrm>
            <a:off x="-1920240" y="-2680075"/>
            <a:ext cx="15198105" cy="10824548"/>
            <a:chOff x="-1920240" y="-2680075"/>
            <a:chExt cx="15198105" cy="10824548"/>
          </a:xfrm>
        </p:grpSpPr>
        <p:pic>
          <p:nvPicPr>
            <p:cNvPr id="1603" name="Google Shape;1603;p29"/>
            <p:cNvPicPr preferRelativeResize="0"/>
            <p:nvPr/>
          </p:nvPicPr>
          <p:blipFill rotWithShape="1">
            <a:blip r:embed="rId5">
              <a:alphaModFix/>
            </a:blip>
            <a:srcRect b="199" l="0" r="0" t="209"/>
            <a:stretch/>
          </p:blipFill>
          <p:spPr>
            <a:xfrm>
              <a:off x="8129016" y="1124712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10775" y="3008376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703496">
              <a:off x="7839310" y="-503714"/>
              <a:ext cx="1900384" cy="114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8523691">
              <a:off x="249236" y="747974"/>
              <a:ext cx="1900383" cy="114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8441316" y="53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799989">
              <a:off x="-1920240" y="4264605"/>
              <a:ext cx="4647286" cy="28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9" name="Google Shape;1609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372363">
              <a:off x="2324386" y="-1887445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755914">
              <a:off x="5522847" y="-408414"/>
              <a:ext cx="1825787" cy="106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Google Shape;1611;p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2700000">
              <a:off x="4172192" y="4287465"/>
              <a:ext cx="500423" cy="416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307044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3" name="Google Shape;1613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84111" y="364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4" name="Google Shape;1614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23693" y="36899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5" name="Google Shape;1615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61643" y="3521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6" name="Google Shape;1616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92368" y="35320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7" name="Google Shape;1617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13718" y="32910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52918" y="3402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9" name="Google Shape;161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9468" y="36106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0" name="Google Shape;1620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57068" y="3124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1" name="Google Shape;1621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45293" y="31892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2" name="Google Shape;1622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88293" y="3103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Google Shape;1623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42311" y="30247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4" name="Google Shape;1624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898966" y="28596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5" name="Google Shape;1625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19441" y="25762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7511" y="24679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73518" y="2839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8" name="Google Shape;1628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93218" y="2735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9" name="Google Shape;162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13318" y="2535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0" name="Google Shape;1630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44118" y="27823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68793" y="28175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2" name="Google Shape;1632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74893" y="194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Google Shape;1633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06818" y="20113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32667" y="20356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5" name="Google Shape;1635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372363">
              <a:off x="8266886" y="4540330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6" name="Google Shape;1636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633203" y="6279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7" name="Google Shape;1637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18403" y="1750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54395">
              <a:off x="7203817" y="3281841"/>
              <a:ext cx="2121853" cy="1283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9" name="Google Shape;163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71121" y="176834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0" name="Google Shape;1640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59121" y="181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1" name="Google Shape;1641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21171" y="16451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2" name="Google Shape;1642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78596" y="16557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Google Shape;1643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57246" y="14148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4" name="Google Shape;1644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33646" y="1525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5" name="Google Shape;1645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77096" y="173441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6" name="Google Shape;1646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29496" y="124816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7" name="Google Shape;1647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37521" y="13130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8" name="Google Shape;1648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98271" y="1226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9" name="Google Shape;16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12921" y="11484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34496" y="98341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1" name="Google Shape;1651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14021" y="70004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2" name="Google Shape;1652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87721" y="5916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3" name="Google Shape;1653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97446" y="96292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4" name="Google Shape;1654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77746" y="8592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5" name="Google Shape;1655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57646" y="6595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6" name="Google Shape;1656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38696" y="9061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7" name="Google Shape;1657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14021" y="9413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8" name="Google Shape;1658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07921" y="71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9" name="Google Shape;165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64146" y="13517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0" name="Google Shape;1660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94621" y="15946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30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663" name="Google Shape;1663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71800" y="24696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4" name="Google Shape;1664;p30"/>
            <p:cNvPicPr preferRelativeResize="0"/>
            <p:nvPr/>
          </p:nvPicPr>
          <p:blipFill rotWithShape="1">
            <a:blip r:embed="rId3">
              <a:alphaModFix/>
            </a:blip>
            <a:srcRect b="199" l="0" r="0" t="209"/>
            <a:stretch/>
          </p:blipFill>
          <p:spPr>
            <a:xfrm>
              <a:off x="8499600" y="35496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899598">
              <a:off x="-128516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6" name="Google Shape;166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057874">
              <a:off x="7934954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Google Shape;166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20124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8" name="Google Shape;166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264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0845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1205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40480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19130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9930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23380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5" name="Google Shape;167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4220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2445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7" name="Google Shape;167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445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09464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66118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0" name="Google Shape;168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6593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6533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9330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0370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0470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1270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5945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2045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73970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Google Shape;168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9820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0474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8474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0524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67949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46599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22999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66449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18849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26874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7624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02274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23849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77074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6799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5" name="Google Shape;170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67099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46999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8049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7274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3499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83974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34899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439876">
              <a:off x="-82551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3584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07009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009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399193">
              <a:off x="3521319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19944">
              <a:off x="-297362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4539">
              <a:off x="538135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648499">
              <a:off x="-95948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271800" y="35511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/>
            <p:cNvPicPr preferRelativeResize="0"/>
            <p:nvPr/>
          </p:nvPicPr>
          <p:blipFill rotWithShape="1">
            <a:blip r:embed="rId3">
              <a:alphaModFix/>
            </a:blip>
            <a:srcRect b="189" l="0" r="0" t="189"/>
            <a:stretch/>
          </p:blipFill>
          <p:spPr>
            <a:xfrm>
              <a:off x="8499600" y="2470175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9899598">
              <a:off x="8482461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6057874">
              <a:off x="-1127271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19998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05223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2439876">
              <a:off x="8522674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296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212871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09871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0399193">
              <a:off x="3493902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519944">
              <a:off x="7717770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64539">
              <a:off x="194898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648499">
              <a:off x="7426284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4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8" name="Google Shape;198;p4"/>
          <p:cNvSpPr txBox="1"/>
          <p:nvPr>
            <p:ph idx="1" type="body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oogle Shape;1722;p31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723" name="Google Shape;1723;p31"/>
            <p:cNvPicPr preferRelativeResize="0"/>
            <p:nvPr/>
          </p:nvPicPr>
          <p:blipFill rotWithShape="1">
            <a:blip r:embed="rId2">
              <a:alphaModFix/>
            </a:blip>
            <a:srcRect b="199" l="0" r="0" t="20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476736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5" name="Google Shape;17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3883317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8" name="Google Shape;172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372250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557997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30" name="Google Shape;1730;p31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731" name="Google Shape;173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2" name="Google Shape;173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3" name="Google Shape;173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4" name="Google Shape;173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5" name="Google Shape;173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6" name="Google Shape;173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7" name="Google Shape;173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8" name="Google Shape;173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9" name="Google Shape;173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0" name="Google Shape;174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1" name="Google Shape;174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2" name="Google Shape;174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3" name="Google Shape;174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4" name="Google Shape;174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5" name="Google Shape;174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6" name="Google Shape;174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7" name="Google Shape;174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8" name="Google Shape;174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9" name="Google Shape;174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0" name="Google Shape;175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1" name="Google Shape;175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2" name="Google Shape;175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3" name="Google Shape;1753;p31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754" name="Google Shape;175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5" name="Google Shape;175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6" name="Google Shape;175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7" name="Google Shape;175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8" name="Google Shape;175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9" name="Google Shape;175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0" name="Google Shape;176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1" name="Google Shape;176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2" name="Google Shape;176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3" name="Google Shape;176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4" name="Google Shape;176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5" name="Google Shape;176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6" name="Google Shape;176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7" name="Google Shape;176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8" name="Google Shape;176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9" name="Google Shape;176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0" name="Google Shape;177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1" name="Google Shape;177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2" name="Google Shape;177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3" name="Google Shape;177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4" name="Google Shape;177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5" name="Google Shape;177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76" name="Google Shape;177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598674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2214208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90092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2553553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10399180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5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201" name="Google Shape;201;p5"/>
            <p:cNvPicPr preferRelativeResize="0"/>
            <p:nvPr/>
          </p:nvPicPr>
          <p:blipFill rotWithShape="1">
            <a:blip r:embed="rId2">
              <a:alphaModFix/>
            </a:blip>
            <a:srcRect b="199" l="0" r="0" t="20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476736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3883317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372250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557997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5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209" name="Google Shape;209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Google Shape;217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" name="Google Shape;218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226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227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1" name="Google Shape;231;p5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232" name="Google Shape;232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Google Shape;240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4" name="Google Shape;254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598674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2214208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90092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2553553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10399180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" name="Google Shape;265;p5"/>
          <p:cNvSpPr txBox="1"/>
          <p:nvPr>
            <p:ph idx="1" type="subTitle"/>
          </p:nvPr>
        </p:nvSpPr>
        <p:spPr>
          <a:xfrm>
            <a:off x="1363728" y="2397913"/>
            <a:ext cx="287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Fugaz One"/>
              <a:buNone/>
              <a:defRPr b="1" sz="2500">
                <a:solidFill>
                  <a:schemeClr val="accen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66" name="Google Shape;266;p5"/>
          <p:cNvSpPr txBox="1"/>
          <p:nvPr>
            <p:ph idx="2" type="subTitle"/>
          </p:nvPr>
        </p:nvSpPr>
        <p:spPr>
          <a:xfrm>
            <a:off x="4896600" y="2397913"/>
            <a:ext cx="287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Fugaz One"/>
              <a:buNone/>
              <a:defRPr b="1" sz="2500">
                <a:solidFill>
                  <a:schemeClr val="accen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Fugaz One"/>
              <a:buNone/>
              <a:defRPr sz="26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67" name="Google Shape;267;p5"/>
          <p:cNvSpPr txBox="1"/>
          <p:nvPr>
            <p:ph idx="3" type="subTitle"/>
          </p:nvPr>
        </p:nvSpPr>
        <p:spPr>
          <a:xfrm>
            <a:off x="1363728" y="2757913"/>
            <a:ext cx="2878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68" name="Google Shape;268;p5"/>
          <p:cNvSpPr txBox="1"/>
          <p:nvPr>
            <p:ph idx="4" type="subTitle"/>
          </p:nvPr>
        </p:nvSpPr>
        <p:spPr>
          <a:xfrm>
            <a:off x="4896600" y="2757913"/>
            <a:ext cx="2878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69" name="Google Shape;269;p5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6"/>
          <p:cNvGrpSpPr/>
          <p:nvPr/>
        </p:nvGrpSpPr>
        <p:grpSpPr>
          <a:xfrm>
            <a:off x="-2915904" y="-1975474"/>
            <a:ext cx="13330703" cy="8813426"/>
            <a:chOff x="-2915904" y="-1975474"/>
            <a:chExt cx="13330703" cy="8813426"/>
          </a:xfrm>
        </p:grpSpPr>
        <p:pic>
          <p:nvPicPr>
            <p:cNvPr id="272" name="Google Shape;27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476736">
              <a:off x="8454474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00200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883317">
              <a:off x="-2217343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72250">
              <a:off x="-93749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557997">
              <a:off x="7226565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434263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271800" y="35388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6465" y="41844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6047" y="42297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66003" y="40612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135278" y="407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13928" y="38309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4728" y="3942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318178" y="41504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422" y="36642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7647" y="3729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0647" y="3643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14665" y="35645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71320" y="3399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91795" y="311610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60135" y="30077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54128" y="3378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5572" y="3275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5672" y="3075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16472" y="33221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41147" y="33574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7247" y="24872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79172" y="2551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5021" y="257552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6"/>
            <p:cNvPicPr preferRelativeResize="0"/>
            <p:nvPr/>
          </p:nvPicPr>
          <p:blipFill rotWithShape="1">
            <a:blip r:embed="rId8">
              <a:alphaModFix/>
            </a:blip>
            <a:srcRect b="199" l="0" r="0" t="209"/>
            <a:stretch/>
          </p:blipFill>
          <p:spPr>
            <a:xfrm>
              <a:off x="8499600" y="2172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65675" y="2807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53675" y="2853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5725" y="2684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73150" y="2695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51800" y="2454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28200" y="2565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71650" y="2773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24050" y="2287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32075" y="2352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92825" y="2266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7475" y="2187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9050" y="2022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739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82275" y="1631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92000" y="2002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72300" y="1898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52200" y="1698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33250" y="1945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980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2475" y="1110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58700" y="1174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89175" y="1198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8600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98674">
              <a:off x="2570689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14208">
              <a:off x="6191123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00921">
              <a:off x="5402338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53553">
              <a:off x="1846815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399180">
              <a:off x="-934379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7225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5060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28585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06485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6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7"/>
          <p:cNvGrpSpPr/>
          <p:nvPr/>
        </p:nvGrpSpPr>
        <p:grpSpPr>
          <a:xfrm>
            <a:off x="-2366462" y="439254"/>
            <a:ext cx="6268599" cy="5626996"/>
            <a:chOff x="-2366462" y="439254"/>
            <a:chExt cx="6268599" cy="5626996"/>
          </a:xfrm>
        </p:grpSpPr>
        <p:pic>
          <p:nvPicPr>
            <p:cNvPr id="337" name="Google Shape;3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799988">
              <a:off x="-2366462" y="439260"/>
              <a:ext cx="2975104" cy="1799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79421">
              <a:off x="1805707" y="4622515"/>
              <a:ext cx="1968733" cy="1191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2">
              <a:off x="89875" y="4828433"/>
              <a:ext cx="1008727" cy="610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71800" y="30478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56465" y="36933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96047" y="37387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66003" y="3570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35278" y="3580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13928" y="3339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74728" y="3450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318178" y="36594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9422" y="31731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647" y="32380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0647" y="3151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14665" y="30735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571320" y="29084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91795" y="26250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60135" y="25167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54128" y="28879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65572" y="2784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85672" y="25845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16472" y="28311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41147" y="28663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47247" y="19962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79172" y="20601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05021" y="20844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86534" y="25167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0659" y="1682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7"/>
          <p:cNvSpPr txBox="1"/>
          <p:nvPr>
            <p:ph idx="1" type="subTitle"/>
          </p:nvPr>
        </p:nvSpPr>
        <p:spPr>
          <a:xfrm>
            <a:off x="1016775" y="2145925"/>
            <a:ext cx="3170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6" name="Google Shape;366;p7"/>
          <p:cNvSpPr txBox="1"/>
          <p:nvPr>
            <p:ph type="title"/>
          </p:nvPr>
        </p:nvSpPr>
        <p:spPr>
          <a:xfrm>
            <a:off x="1016775" y="1597975"/>
            <a:ext cx="3170100" cy="5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8"/>
          <p:cNvGrpSpPr/>
          <p:nvPr/>
        </p:nvGrpSpPr>
        <p:grpSpPr>
          <a:xfrm>
            <a:off x="-4143048" y="-2680075"/>
            <a:ext cx="15198105" cy="10824548"/>
            <a:chOff x="-4143048" y="-2680075"/>
            <a:chExt cx="15198105" cy="10824548"/>
          </a:xfrm>
        </p:grpSpPr>
        <p:pic>
          <p:nvPicPr>
            <p:cNvPr id="369" name="Google Shape;36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703496">
              <a:off x="-604877" y="-503714"/>
              <a:ext cx="1900384" cy="114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8523691">
              <a:off x="6985198" y="747974"/>
              <a:ext cx="1900383" cy="114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085" y="53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0799989">
              <a:off x="6407771" y="4264605"/>
              <a:ext cx="4647286" cy="28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372363">
              <a:off x="2163146" y="-1887445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755914">
              <a:off x="1786182" y="-408414"/>
              <a:ext cx="1825787" cy="106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4462202" y="4287465"/>
              <a:ext cx="500423" cy="416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8"/>
            <p:cNvPicPr preferRelativeResize="0"/>
            <p:nvPr/>
          </p:nvPicPr>
          <p:blipFill rotWithShape="1">
            <a:blip r:embed="rId6">
              <a:alphaModFix/>
            </a:blip>
            <a:srcRect b="199" l="0" r="0" t="209"/>
            <a:stretch/>
          </p:blipFill>
          <p:spPr>
            <a:xfrm>
              <a:off x="8139026" y="30095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4500" y="364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2500" y="36899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54550" y="3521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1975" y="35320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90625" y="32910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67025" y="3402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10475" y="36106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2875" y="3124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70900" y="31892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1650" y="3103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6300" y="30247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7875" y="28596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5762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1100" y="24679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30825" y="2839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1125" y="2735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1025" y="2535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075" y="27823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8175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1300" y="194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7525" y="20113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000" y="20356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910775" y="11227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17490" y="176834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7072" y="181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95022" y="16451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25747" y="16557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097" y="14148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6297" y="1525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847" y="173441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90447" y="124816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78672" y="13130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1672" y="1226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75690" y="11484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32345" y="98341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52820" y="70004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00890" y="5916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06897" y="96292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26597" y="8592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6697" y="6595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7497" y="9061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02172" y="9413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08272" y="71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0197" y="13517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6046" y="15946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372363">
              <a:off x="-3779354" y="4540330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198" y="6279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0998" y="1750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54395">
              <a:off x="-190853" y="3281841"/>
              <a:ext cx="2121853" cy="12837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8"/>
          <p:cNvSpPr txBox="1"/>
          <p:nvPr>
            <p:ph type="title"/>
          </p:nvPr>
        </p:nvSpPr>
        <p:spPr>
          <a:xfrm>
            <a:off x="1656000" y="1311750"/>
            <a:ext cx="5832000" cy="25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"/>
          <p:cNvSpPr txBox="1"/>
          <p:nvPr>
            <p:ph idx="1" type="subTitle"/>
          </p:nvPr>
        </p:nvSpPr>
        <p:spPr>
          <a:xfrm>
            <a:off x="2647950" y="1947700"/>
            <a:ext cx="38481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0" name="Google Shape;430;p9"/>
          <p:cNvSpPr txBox="1"/>
          <p:nvPr>
            <p:ph type="title"/>
          </p:nvPr>
        </p:nvSpPr>
        <p:spPr>
          <a:xfrm>
            <a:off x="2457450" y="1474000"/>
            <a:ext cx="4229100" cy="4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b="1" sz="4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31" name="Google Shape;431;p9"/>
          <p:cNvGrpSpPr/>
          <p:nvPr/>
        </p:nvGrpSpPr>
        <p:grpSpPr>
          <a:xfrm>
            <a:off x="-4143048" y="-2680075"/>
            <a:ext cx="15198105" cy="10824548"/>
            <a:chOff x="-4143048" y="-2680075"/>
            <a:chExt cx="15198105" cy="10824548"/>
          </a:xfrm>
        </p:grpSpPr>
        <p:pic>
          <p:nvPicPr>
            <p:cNvPr id="432" name="Google Shape;43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703496">
              <a:off x="-604877" y="-503714"/>
              <a:ext cx="1900384" cy="114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8523691">
              <a:off x="6985198" y="747974"/>
              <a:ext cx="1900383" cy="114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085" y="53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0799989">
              <a:off x="6407771" y="4264605"/>
              <a:ext cx="4647286" cy="28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372363">
              <a:off x="2163146" y="-1887445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9"/>
            <p:cNvPicPr preferRelativeResize="0"/>
            <p:nvPr/>
          </p:nvPicPr>
          <p:blipFill rotWithShape="1">
            <a:blip r:embed="rId4">
              <a:alphaModFix/>
            </a:blip>
            <a:srcRect b="199" l="0" r="0" t="209"/>
            <a:stretch/>
          </p:blipFill>
          <p:spPr>
            <a:xfrm>
              <a:off x="8139026" y="30095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4500" y="364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2500" y="36899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54550" y="3521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1975" y="35320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90625" y="32910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67025" y="3402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10475" y="36106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2875" y="3124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70900" y="31892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1650" y="3103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6300" y="30247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7875" y="28596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5762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1100" y="24679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30825" y="2839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1125" y="2735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1025" y="2535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075" y="27823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8175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1300" y="194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7525" y="20113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000" y="20356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10775" y="11227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17490" y="176834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7072" y="181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95022" y="16451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25747" y="16557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097" y="14148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6297" y="1525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847" y="173441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90447" y="124816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78672" y="13130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1672" y="1226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75690" y="11484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32345" y="98341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52820" y="70004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00890" y="5916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06897" y="96292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26597" y="8592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6697" y="6595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7497" y="9061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02172" y="9413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08272" y="71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0197" y="13517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6046" y="15946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372363">
              <a:off x="-3779354" y="4540330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0998" y="1750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54395">
              <a:off x="-190853" y="3281841"/>
              <a:ext cx="2121853" cy="12837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"/>
          <p:cNvSpPr txBox="1"/>
          <p:nvPr>
            <p:ph type="title"/>
          </p:nvPr>
        </p:nvSpPr>
        <p:spPr>
          <a:xfrm>
            <a:off x="5554725" y="1599750"/>
            <a:ext cx="2432700" cy="19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Fugaz One"/>
              <a:buNone/>
              <a:defRPr b="1" sz="3800">
                <a:solidFill>
                  <a:schemeClr val="accen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2"/>
          <p:cNvSpPr txBox="1"/>
          <p:nvPr>
            <p:ph type="ctrTitle"/>
          </p:nvPr>
        </p:nvSpPr>
        <p:spPr>
          <a:xfrm>
            <a:off x="1656000" y="1339750"/>
            <a:ext cx="5832000" cy="1673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MÜNSTER </a:t>
            </a:r>
            <a:r>
              <a:rPr lang="en" sz="4000"/>
              <a:t>ENERGY DRINK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BE3E8"/>
                </a:solidFill>
              </a:rPr>
              <a:t>Marketing Analytics</a:t>
            </a:r>
            <a:endParaRPr sz="2500">
              <a:solidFill>
                <a:srgbClr val="DBE3E8"/>
              </a:solidFill>
            </a:endParaRPr>
          </a:p>
        </p:txBody>
      </p:sp>
      <p:sp>
        <p:nvSpPr>
          <p:cNvPr id="1792" name="Google Shape;1792;p32"/>
          <p:cNvSpPr txBox="1"/>
          <p:nvPr/>
        </p:nvSpPr>
        <p:spPr>
          <a:xfrm>
            <a:off x="4692025" y="4404575"/>
            <a:ext cx="198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BE3E8"/>
                </a:solidFill>
              </a:rPr>
              <a:t>4.30 - 7.30pm</a:t>
            </a:r>
            <a:endParaRPr sz="800">
              <a:solidFill>
                <a:srgbClr val="DBE3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BE3E8"/>
                </a:solidFill>
              </a:rPr>
              <a:t>Hannah REVCOLEVSCHI B00805512</a:t>
            </a:r>
            <a:endParaRPr sz="800">
              <a:solidFill>
                <a:srgbClr val="DBE3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BE3E8"/>
                </a:solidFill>
              </a:rPr>
              <a:t>Charlotte CUPILLARD B00763808</a:t>
            </a:r>
            <a:endParaRPr sz="800">
              <a:solidFill>
                <a:srgbClr val="DBE3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BE3E8"/>
                </a:solidFill>
              </a:rPr>
              <a:t>Théo BELEN-HALIMI B00813297</a:t>
            </a:r>
            <a:endParaRPr sz="800">
              <a:solidFill>
                <a:srgbClr val="DBE3E8"/>
              </a:solidFill>
            </a:endParaRPr>
          </a:p>
        </p:txBody>
      </p:sp>
      <p:sp>
        <p:nvSpPr>
          <p:cNvPr id="1793" name="Google Shape;1793;p32"/>
          <p:cNvSpPr txBox="1"/>
          <p:nvPr/>
        </p:nvSpPr>
        <p:spPr>
          <a:xfrm>
            <a:off x="888575" y="4314000"/>
            <a:ext cx="217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BE3E8"/>
                </a:solidFill>
              </a:rPr>
              <a:t>13pm - 4.15</a:t>
            </a:r>
            <a:endParaRPr sz="800">
              <a:solidFill>
                <a:srgbClr val="DBE3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BE3E8"/>
                </a:solidFill>
              </a:rPr>
              <a:t>Julien AUFFRET B00813684</a:t>
            </a:r>
            <a:endParaRPr sz="800">
              <a:solidFill>
                <a:srgbClr val="DBE3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BE3E8"/>
                </a:solidFill>
              </a:rPr>
              <a:t>Nathan KHAYAT B00806118</a:t>
            </a:r>
            <a:endParaRPr sz="800">
              <a:solidFill>
                <a:srgbClr val="DBE3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BE3E8"/>
                </a:solidFill>
              </a:rPr>
              <a:t>Aurore MONNAIS B00754516</a:t>
            </a:r>
            <a:endParaRPr sz="800">
              <a:solidFill>
                <a:srgbClr val="DBE3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BE3E8"/>
                </a:solidFill>
              </a:rPr>
              <a:t>Olivia DE LA CHAPELLE B00811885</a:t>
            </a:r>
            <a:endParaRPr sz="800">
              <a:solidFill>
                <a:srgbClr val="DBE3E8"/>
              </a:solidFill>
            </a:endParaRPr>
          </a:p>
        </p:txBody>
      </p:sp>
      <p:sp>
        <p:nvSpPr>
          <p:cNvPr id="1794" name="Google Shape;1794;p32"/>
          <p:cNvSpPr txBox="1"/>
          <p:nvPr/>
        </p:nvSpPr>
        <p:spPr>
          <a:xfrm>
            <a:off x="7360100" y="4514675"/>
            <a:ext cx="14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BE3E8"/>
                </a:solidFill>
              </a:rPr>
              <a:t>9th of January </a:t>
            </a:r>
            <a:endParaRPr sz="900">
              <a:solidFill>
                <a:srgbClr val="DBE3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BE3E8"/>
                </a:solidFill>
              </a:rPr>
              <a:t>2024</a:t>
            </a:r>
            <a:endParaRPr sz="900">
              <a:solidFill>
                <a:srgbClr val="DBE3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1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description - </a:t>
            </a:r>
            <a:r>
              <a:rPr lang="en">
                <a:solidFill>
                  <a:schemeClr val="dk2"/>
                </a:solidFill>
              </a:rPr>
              <a:t>Budget Allocation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25" name="Google Shape;19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28" y="1184400"/>
            <a:ext cx="3816981" cy="23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p41"/>
          <p:cNvSpPr txBox="1"/>
          <p:nvPr/>
        </p:nvSpPr>
        <p:spPr>
          <a:xfrm>
            <a:off x="559350" y="3676675"/>
            <a:ext cx="80253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We can see that the top 3 Advertising Marketing Budget are allocated to: </a:t>
            </a:r>
            <a:r>
              <a:rPr b="1" lang="en" sz="1200">
                <a:solidFill>
                  <a:schemeClr val="lt2"/>
                </a:solidFill>
              </a:rPr>
              <a:t>Print Magazine</a:t>
            </a:r>
            <a:r>
              <a:rPr lang="en" sz="1200">
                <a:solidFill>
                  <a:schemeClr val="accent2"/>
                </a:solidFill>
              </a:rPr>
              <a:t>, </a:t>
            </a:r>
            <a:r>
              <a:rPr b="1" lang="en" sz="1200">
                <a:solidFill>
                  <a:schemeClr val="lt2"/>
                </a:solidFill>
              </a:rPr>
              <a:t>Sport Sponsoring</a:t>
            </a:r>
            <a:r>
              <a:rPr lang="en" sz="1200">
                <a:solidFill>
                  <a:schemeClr val="accent2"/>
                </a:solidFill>
              </a:rPr>
              <a:t>, and </a:t>
            </a:r>
            <a:r>
              <a:rPr b="1" lang="en" sz="1200">
                <a:solidFill>
                  <a:schemeClr val="lt2"/>
                </a:solidFill>
              </a:rPr>
              <a:t>TVAdsLocal</a:t>
            </a:r>
            <a:r>
              <a:rPr lang="en" sz="1200">
                <a:solidFill>
                  <a:schemeClr val="accent2"/>
                </a:solidFill>
              </a:rPr>
              <a:t>.</a:t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Are these 3 marketing budget contributing the most to the Sales ? What are their RoI ?</a:t>
            </a:r>
            <a:endParaRPr b="1" sz="1500">
              <a:solidFill>
                <a:schemeClr val="accent2"/>
              </a:solidFill>
            </a:endParaRPr>
          </a:p>
        </p:txBody>
      </p:sp>
      <p:pic>
        <p:nvPicPr>
          <p:cNvPr id="1927" name="Google Shape;1927;p41"/>
          <p:cNvPicPr preferRelativeResize="0"/>
          <p:nvPr/>
        </p:nvPicPr>
        <p:blipFill rotWithShape="1">
          <a:blip r:embed="rId4">
            <a:alphaModFix/>
          </a:blip>
          <a:srcRect b="0" l="10581" r="11323" t="0"/>
          <a:stretch/>
        </p:blipFill>
        <p:spPr>
          <a:xfrm>
            <a:off x="5102350" y="1184400"/>
            <a:ext cx="3194604" cy="23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42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</a:rPr>
              <a:t>Methods description - </a:t>
            </a:r>
            <a:r>
              <a:rPr lang="en" sz="2600">
                <a:solidFill>
                  <a:schemeClr val="dk2"/>
                </a:solidFill>
              </a:rPr>
              <a:t>OLS Regression Model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933" name="Google Shape;1933;p42"/>
          <p:cNvSpPr txBox="1"/>
          <p:nvPr/>
        </p:nvSpPr>
        <p:spPr>
          <a:xfrm>
            <a:off x="720000" y="1184400"/>
            <a:ext cx="7704000" cy="3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</a:rPr>
              <a:t>Definition</a:t>
            </a:r>
            <a:r>
              <a:rPr lang="en" sz="1100">
                <a:solidFill>
                  <a:schemeClr val="accent2"/>
                </a:solidFill>
              </a:rPr>
              <a:t>: OLS (ordinary least squares) regression is a technique for </a:t>
            </a:r>
            <a:r>
              <a:rPr b="1" lang="en" sz="1100">
                <a:solidFill>
                  <a:schemeClr val="accent2"/>
                </a:solidFill>
              </a:rPr>
              <a:t>estimating the coefficients</a:t>
            </a:r>
            <a:r>
              <a:rPr lang="en" sz="1100">
                <a:solidFill>
                  <a:schemeClr val="accent2"/>
                </a:solidFill>
              </a:rPr>
              <a:t> of a linear regression describing the </a:t>
            </a:r>
            <a:r>
              <a:rPr b="1" lang="en" sz="1100">
                <a:solidFill>
                  <a:schemeClr val="accent2"/>
                </a:solidFill>
              </a:rPr>
              <a:t>relationships</a:t>
            </a:r>
            <a:r>
              <a:rPr lang="en" sz="1100">
                <a:solidFill>
                  <a:schemeClr val="accent2"/>
                </a:solidFill>
              </a:rPr>
              <a:t> between one or more quantitative variables and a dependent variable (depending on whether the linear regression is single or multiple). Least squares refers to the </a:t>
            </a:r>
            <a:r>
              <a:rPr b="1" lang="en" sz="1100">
                <a:solidFill>
                  <a:schemeClr val="accent2"/>
                </a:solidFill>
              </a:rPr>
              <a:t>minimum squared error</a:t>
            </a:r>
            <a:r>
              <a:rPr lang="en" sz="1100">
                <a:solidFill>
                  <a:schemeClr val="accent2"/>
                </a:solidFill>
              </a:rPr>
              <a:t> between the real values and the predicted ones.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</a:rPr>
              <a:t>Hypothesis</a:t>
            </a:r>
            <a:r>
              <a:rPr lang="en" sz="1100">
                <a:solidFill>
                  <a:schemeClr val="accent2"/>
                </a:solidFill>
              </a:rPr>
              <a:t>: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accent2"/>
                </a:solidFill>
              </a:rPr>
              <a:t>Individuals (or observations) are independent.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accent2"/>
                </a:solidFill>
              </a:rPr>
              <a:t>The variance is homogeneous.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accent2"/>
                </a:solidFill>
              </a:rPr>
              <a:t>The residuals follow a normal distribution.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</a:rPr>
              <a:t>Method</a:t>
            </a:r>
            <a:r>
              <a:rPr lang="en" sz="1100">
                <a:solidFill>
                  <a:schemeClr val="accent2"/>
                </a:solidFill>
              </a:rPr>
              <a:t>: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Import the library caTools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Read the data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Use str() function to display the compact structure of our data and its variables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Use head() function to display the first rows of our data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Use summary() </a:t>
            </a:r>
            <a:r>
              <a:rPr lang="en" sz="1100">
                <a:solidFill>
                  <a:schemeClr val="accent2"/>
                </a:solidFill>
              </a:rPr>
              <a:t>function</a:t>
            </a:r>
            <a:r>
              <a:rPr lang="en" sz="1100">
                <a:solidFill>
                  <a:schemeClr val="accent2"/>
                </a:solidFill>
              </a:rPr>
              <a:t> to </a:t>
            </a:r>
            <a:r>
              <a:rPr lang="en" sz="1100">
                <a:solidFill>
                  <a:schemeClr val="accent2"/>
                </a:solidFill>
              </a:rPr>
              <a:t>understand</a:t>
            </a:r>
            <a:r>
              <a:rPr lang="en" sz="1100">
                <a:solidFill>
                  <a:schemeClr val="accent2"/>
                </a:solidFill>
              </a:rPr>
              <a:t> the various </a:t>
            </a:r>
            <a:r>
              <a:rPr lang="en" sz="1100">
                <a:solidFill>
                  <a:schemeClr val="accent2"/>
                </a:solidFill>
              </a:rPr>
              <a:t>statistical</a:t>
            </a:r>
            <a:r>
              <a:rPr lang="en" sz="1100">
                <a:solidFill>
                  <a:schemeClr val="accent2"/>
                </a:solidFill>
              </a:rPr>
              <a:t> features of our labels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First step of building the linear model: initiate the set.seed() function (with the value 125 for example)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Second step of building the linear model: divide the data into training data (75%) and test data (25%)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Third step of building the linear model: implement </a:t>
            </a:r>
            <a:r>
              <a:rPr lang="en" sz="1100">
                <a:solidFill>
                  <a:schemeClr val="accent2"/>
                </a:solidFill>
              </a:rPr>
              <a:t>the</a:t>
            </a:r>
            <a:r>
              <a:rPr lang="en" sz="1100">
                <a:solidFill>
                  <a:schemeClr val="accent2"/>
                </a:solidFill>
              </a:rPr>
              <a:t> linear modeling model (</a:t>
            </a:r>
            <a:r>
              <a:rPr lang="en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model &lt;- lm(y ~ x, data)</a:t>
            </a:r>
            <a:r>
              <a:rPr lang="en" sz="1100">
                <a:solidFill>
                  <a:schemeClr val="accent2"/>
                </a:solidFill>
              </a:rPr>
              <a:t>)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Use summary() function to </a:t>
            </a:r>
            <a:r>
              <a:rPr lang="en" sz="1100">
                <a:solidFill>
                  <a:schemeClr val="accent2"/>
                </a:solidFill>
              </a:rPr>
              <a:t>display</a:t>
            </a:r>
            <a:r>
              <a:rPr lang="en" sz="1100">
                <a:solidFill>
                  <a:schemeClr val="accent2"/>
                </a:solidFill>
              </a:rPr>
              <a:t> the summary of the model</a:t>
            </a:r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43"/>
          <p:cNvSpPr txBox="1"/>
          <p:nvPr>
            <p:ph type="title"/>
          </p:nvPr>
        </p:nvSpPr>
        <p:spPr>
          <a:xfrm>
            <a:off x="612100" y="540000"/>
            <a:ext cx="7812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</a:rPr>
              <a:t>Methods description - </a:t>
            </a:r>
            <a:r>
              <a:rPr lang="en" sz="2600">
                <a:solidFill>
                  <a:schemeClr val="dk2"/>
                </a:solidFill>
              </a:rPr>
              <a:t>Log/Log Specification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939" name="Google Shape;1939;p43"/>
          <p:cNvSpPr txBox="1"/>
          <p:nvPr/>
        </p:nvSpPr>
        <p:spPr>
          <a:xfrm>
            <a:off x="720000" y="1184400"/>
            <a:ext cx="7704000" cy="3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</a:rPr>
              <a:t>Definition</a:t>
            </a:r>
            <a:r>
              <a:rPr lang="en" sz="1100">
                <a:solidFill>
                  <a:schemeClr val="accent2"/>
                </a:solidFill>
              </a:rPr>
              <a:t>:</a:t>
            </a:r>
            <a:r>
              <a:rPr lang="en" sz="1100">
                <a:solidFill>
                  <a:schemeClr val="accent2"/>
                </a:solidFill>
              </a:rPr>
              <a:t> the Log/Log Specification is a type of </a:t>
            </a:r>
            <a:r>
              <a:rPr b="1" lang="en" sz="1100">
                <a:solidFill>
                  <a:schemeClr val="accent2"/>
                </a:solidFill>
              </a:rPr>
              <a:t>multiplicative regression analysis</a:t>
            </a:r>
            <a:r>
              <a:rPr lang="en" sz="1100">
                <a:solidFill>
                  <a:schemeClr val="accent2"/>
                </a:solidFill>
              </a:rPr>
              <a:t> that converts the original data into a series of multiplicative terms expressed on a logarithmic scale. Both target variable and independent variables are subjected to </a:t>
            </a:r>
            <a:r>
              <a:rPr b="1" lang="en" sz="1100">
                <a:solidFill>
                  <a:schemeClr val="accent2"/>
                </a:solidFill>
              </a:rPr>
              <a:t>logarithmic transformation</a:t>
            </a:r>
            <a:r>
              <a:rPr lang="en" sz="1100">
                <a:solidFill>
                  <a:schemeClr val="accent2"/>
                </a:solidFill>
              </a:rPr>
              <a:t>. This allows for better results when dealing with data featuring non-linear relationships between input and output variables.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</a:rPr>
              <a:t>Method</a:t>
            </a:r>
            <a:r>
              <a:rPr lang="en" sz="1100">
                <a:solidFill>
                  <a:schemeClr val="accent2"/>
                </a:solidFill>
              </a:rPr>
              <a:t>: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Import the library caTools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Read the data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Use str() function to display the compact structure of our data and its variables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Use head() function to display the first rows of our data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Use summary() function to understand the various statistical features of our labels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First step of building the regression model: initiate the different variables we will use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Second step of building the regression model: apply a logarithmic transformation to all the variables 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Third step of building the regression model: build the lag traffic variable on the target variable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Fourth step of building the regression model: fit a regression using the function option() and the argument scipen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Fifth step of building the regression model: implement the log/log model (</a:t>
            </a:r>
            <a:r>
              <a:rPr lang="en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regression &lt;- lm(lny ~ lnx)</a:t>
            </a:r>
            <a:r>
              <a:rPr lang="en" sz="1100">
                <a:solidFill>
                  <a:schemeClr val="accent2"/>
                </a:solidFill>
              </a:rPr>
              <a:t>)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" sz="1100">
                <a:solidFill>
                  <a:schemeClr val="accent2"/>
                </a:solidFill>
              </a:rPr>
              <a:t>Use summary() function to display the summary of the model</a:t>
            </a:r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44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 - </a:t>
            </a:r>
            <a:r>
              <a:rPr lang="en">
                <a:solidFill>
                  <a:schemeClr val="dk2"/>
                </a:solidFill>
              </a:rPr>
              <a:t>OLS Regression</a:t>
            </a:r>
            <a:r>
              <a:rPr lang="en">
                <a:solidFill>
                  <a:schemeClr val="dk2"/>
                </a:solidFill>
              </a:rPr>
              <a:t>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45" name="Google Shape;1945;p44"/>
          <p:cNvSpPr txBox="1"/>
          <p:nvPr/>
        </p:nvSpPr>
        <p:spPr>
          <a:xfrm>
            <a:off x="720000" y="1184400"/>
            <a:ext cx="70929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Call: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lm(formula = Sales ~ OutofHome + PrintMagazine + PosDisplay + SEAGoogle + SportSponsoring + TVAdsLocal + Youtube)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Residuals: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        Min                1Q              Median           3Q              Max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-1521742498  -146455009     8178077   136950001  1544431306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Coefficients: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                                    Estimate          Std. Error     t value              Pr(&gt;|t|)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(Intercept)              -2099754683.4   462987886.2  -4.535            0.0000166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OutofHome                 123291.6           28433.7       4.336            0.0000358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PrintMagazine              4150.3              2039.1        2.035               0.0446 *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PosDisplay                  96798.9             3308.5       29.258 &lt; 0.0000000000000002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SEAGoogle                 -9053.7             29772.9      -0.304               0.7617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SportSponsoring           345.5                703.7         0.491               0.6246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TVAdsLocal                 28933.8            1774.6        16.304 &lt; 0.0000000000000002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Youtube                    -104040.7           62622.2       -1.661               0.0999 .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---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Signif. codes:  0 ‘***’ 0.001 ‘**’ 0.01 ‘*’ 0.05 ‘.’ 0.1 ‘ ’ 1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Residual standard error: 423600000 on 96 degrees of freedom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Multiple R-squared:  0.9315,	Adjusted R-squared:  0.9265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F-statistic: 186.4 on 7 and 96 DF,  p-value: &lt; 0.00000000000000022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</p:txBody>
      </p:sp>
      <p:sp>
        <p:nvSpPr>
          <p:cNvPr id="1946" name="Google Shape;1946;p44"/>
          <p:cNvSpPr/>
          <p:nvPr/>
        </p:nvSpPr>
        <p:spPr>
          <a:xfrm>
            <a:off x="3145775" y="3815200"/>
            <a:ext cx="397800" cy="15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44"/>
          <p:cNvSpPr txBox="1"/>
          <p:nvPr/>
        </p:nvSpPr>
        <p:spPr>
          <a:xfrm>
            <a:off x="4770950" y="1766275"/>
            <a:ext cx="3523200" cy="776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Sales =  - 2099754683.4 +  123291.6 OutOfHome + 4150.3 PrintMagazine + 96798.9 PosDisplay  - 9053.7 SEAGoogle  + 345.5 SportSponsoring + 28933.8 TVAdsLocal - 104040.7 Youtube + ε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948" name="Google Shape;1948;p44"/>
          <p:cNvSpPr txBox="1"/>
          <p:nvPr/>
        </p:nvSpPr>
        <p:spPr>
          <a:xfrm>
            <a:off x="4770950" y="2893500"/>
            <a:ext cx="35232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The </a:t>
            </a:r>
            <a:r>
              <a:rPr lang="en" sz="1200">
                <a:solidFill>
                  <a:schemeClr val="accent2"/>
                </a:solidFill>
              </a:rPr>
              <a:t>p-values of </a:t>
            </a:r>
            <a:r>
              <a:rPr lang="en" sz="1200">
                <a:solidFill>
                  <a:schemeClr val="accent2"/>
                </a:solidFill>
              </a:rPr>
              <a:t>Print Magazine, SEA Google, Sport Sponsoring, and Youtube</a:t>
            </a:r>
            <a:r>
              <a:rPr lang="en" sz="1200">
                <a:solidFill>
                  <a:schemeClr val="accent2"/>
                </a:solidFill>
              </a:rPr>
              <a:t> are not significant (above 0.01). The R-squared is significant. The coefficient are also very high.</a:t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Can we mitigate this by using a log/log Regression Model ?</a:t>
            </a:r>
            <a:endParaRPr b="1"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 </a:t>
            </a:r>
            <a:endParaRPr b="1"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5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 - </a:t>
            </a:r>
            <a:r>
              <a:rPr lang="en">
                <a:solidFill>
                  <a:schemeClr val="dk2"/>
                </a:solidFill>
              </a:rPr>
              <a:t>Log/Log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54" name="Google Shape;1954;p45"/>
          <p:cNvSpPr txBox="1"/>
          <p:nvPr/>
        </p:nvSpPr>
        <p:spPr>
          <a:xfrm>
            <a:off x="720000" y="1184400"/>
            <a:ext cx="70929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Call: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lm(formula = lnSales ~ L1.lnSales + lnOutofHome + lnPrintMagazine + lnPosDisplay + lnSEAGoogle + lnSportSponsoring + lnTVAdsLocal + lnYoutube)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Residuals: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     Min         1Q       Median       3Q         Max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-0.20340 -0.10255 -0.04118  0.06055  1.06057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Coefficients: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                                  Estimate   Std. Error   t value             Pr(&gt;|t|)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(Intercept)                 3.001093   2.103115   1.427                0.157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L1.lnSales                -0.021258   0.029955  -0.710                0.480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lnOutofHome            0.320783   0.047445   6.761        0.00000000114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lnPrintMagazine       0.441342   0.095522   4.620        0.00001216622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lnPosDisplay            0.567471   0.019752  28.729 &lt; 0.0000000000000002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lnSEAGoogle          -0.099132   0.104878  -0.945                0.347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lnSportSponsoring  -0.013340   0.043311  -0.308                0.759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lnTVAdsLocal           0.603481   0.042189  14.304 &lt; 0.0000000000000002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lnYoutube                 0.001761   0.079956   0.022                0.982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---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Signif. codes:  0 ‘***’ 0.001 ‘**’ 0.01 ‘*’ 0.05 ‘.’ 0.1 ‘ ’ 1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Residual standard error: 0.1721 on 94 degrees of freedom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  (1 observation deleted due to missingness)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Multiple R-squared:  0.9268,	Adjusted R-squared:  0.9206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2"/>
                </a:solidFill>
              </a:rPr>
              <a:t>F-statistic: 148.8 on 8 and 94 DF,  p-value: &lt; 0.00000000000000022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</p:txBody>
      </p:sp>
      <p:sp>
        <p:nvSpPr>
          <p:cNvPr id="1955" name="Google Shape;1955;p45"/>
          <p:cNvSpPr txBox="1"/>
          <p:nvPr/>
        </p:nvSpPr>
        <p:spPr>
          <a:xfrm>
            <a:off x="4770950" y="1766275"/>
            <a:ext cx="3523200" cy="942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ln(Sales) = 3.001 - 0.021258 ln(Sales_{t-1}) + 0.320783 ln(OutOfHome_t) + 0.441342 ln(PrintMagazine_t) + 0.56747</a:t>
            </a:r>
            <a:r>
              <a:rPr lang="en" sz="1000">
                <a:solidFill>
                  <a:schemeClr val="lt2"/>
                </a:solidFill>
              </a:rPr>
              <a:t>1 </a:t>
            </a:r>
            <a:r>
              <a:rPr lang="en" sz="1000">
                <a:solidFill>
                  <a:schemeClr val="lt2"/>
                </a:solidFill>
              </a:rPr>
              <a:t>ln(PosDisplay_t)  -0.099132 ln(SEAGoogle_t)  -0.013340 ln(SportSponsoring_t) + 0.603481 ln(TVAdsLocal_t) +  0.00176</a:t>
            </a:r>
            <a:r>
              <a:rPr lang="en" sz="1000">
                <a:solidFill>
                  <a:schemeClr val="lt2"/>
                </a:solidFill>
              </a:rPr>
              <a:t>1</a:t>
            </a:r>
            <a:r>
              <a:rPr lang="en" sz="1000">
                <a:solidFill>
                  <a:schemeClr val="lt2"/>
                </a:solidFill>
              </a:rPr>
              <a:t> ln(Youtube_t) + ε_t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956" name="Google Shape;1956;p45"/>
          <p:cNvSpPr/>
          <p:nvPr/>
        </p:nvSpPr>
        <p:spPr>
          <a:xfrm>
            <a:off x="3116425" y="4059675"/>
            <a:ext cx="397800" cy="15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45"/>
          <p:cNvSpPr txBox="1"/>
          <p:nvPr/>
        </p:nvSpPr>
        <p:spPr>
          <a:xfrm>
            <a:off x="4770950" y="2893500"/>
            <a:ext cx="35232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Some variables’ p-values are still not significant (above 0.05), but Print Magazine is now significant. The R-squared is still significant.</a:t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Can we improve the current model by keeping only the significant variables ?</a:t>
            </a:r>
            <a:endParaRPr b="1"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 </a:t>
            </a:r>
            <a:endParaRPr b="1"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46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 - </a:t>
            </a:r>
            <a:r>
              <a:rPr lang="en">
                <a:solidFill>
                  <a:schemeClr val="dk2"/>
                </a:solidFill>
              </a:rPr>
              <a:t>Log/Log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3" name="Google Shape;1963;p46"/>
          <p:cNvSpPr txBox="1"/>
          <p:nvPr/>
        </p:nvSpPr>
        <p:spPr>
          <a:xfrm>
            <a:off x="720000" y="1184400"/>
            <a:ext cx="41442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Call: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lm(formula = lnSales ~ lnOutofHome + lnPrintMagazine + lnPosDisplay + lnTVAdsLocal)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Residuals: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     Min         1Q        Median       3Q        Max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-0.18232 -0.10625 -0.05427  0.05837  1.07470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Coefficients: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                            Estimate   Std. Error t value             Pr(&gt;|t|)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(Intercept)            1.25359    1.18091   1.062                0.291   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lnOutofHome        0.31916    0.04544   7.024       0.000000000276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lnPrintMagazine   0.45757    0.09252   4.945       0.000003107675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lnPosDisplay        0.56768    0.01913  29.676 &lt; 0.0000000000000002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lnTVAdsLocal       0.61011    0.04089  14.922 &lt; 0.0000000000000002 ***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---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Signif. codes:  0 ‘***’ 0.001 ‘**’ 0.01 ‘*’ 0.05 ‘.’ 0.1 ‘ ’ 1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Residual standard error: 0.1694 on 99 degrees of freedom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Multiple R-squared:  0.9256,	Adjusted R-squared:  0.9226 </a:t>
            </a:r>
            <a:endParaRPr sz="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F-statistic: 307.8 on 4 and 99 DF,  p-value: &lt; 0.00000000000000022</a:t>
            </a:r>
            <a:endParaRPr sz="800">
              <a:solidFill>
                <a:schemeClr val="accent2"/>
              </a:solidFill>
            </a:endParaRPr>
          </a:p>
        </p:txBody>
      </p:sp>
      <p:sp>
        <p:nvSpPr>
          <p:cNvPr id="1964" name="Google Shape;1964;p46"/>
          <p:cNvSpPr txBox="1"/>
          <p:nvPr/>
        </p:nvSpPr>
        <p:spPr>
          <a:xfrm>
            <a:off x="720000" y="3866550"/>
            <a:ext cx="4144200" cy="644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ln(Sales) = 1.25359 + 0.31916 ln(OutOfHome_t) + 0.45757 ln(PrintMagazine_t) + 0.56768 ln(PosDisplay_t) + 0.61011 ln(TVAdsLocal_t) + ε_</a:t>
            </a:r>
            <a:r>
              <a:rPr lang="en" sz="1000">
                <a:solidFill>
                  <a:schemeClr val="lt2"/>
                </a:solidFill>
              </a:rPr>
              <a:t>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965" name="Google Shape;1965;p46"/>
          <p:cNvSpPr/>
          <p:nvPr/>
        </p:nvSpPr>
        <p:spPr>
          <a:xfrm>
            <a:off x="3144175" y="3467850"/>
            <a:ext cx="369900" cy="12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46"/>
          <p:cNvSpPr txBox="1"/>
          <p:nvPr/>
        </p:nvSpPr>
        <p:spPr>
          <a:xfrm>
            <a:off x="5092850" y="1434150"/>
            <a:ext cx="31599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All the variables are significant as their respective p-values are very small. </a:t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The R-squared have been improved compared to the previous regression model.</a:t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Are the marketing channels SEA Google, Sport Sponsoring and Youtube really contributing to the Sales of Münster Energy Drinks ? </a:t>
            </a:r>
            <a:endParaRPr b="1"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In other words, should we invest in these channels ?</a:t>
            </a:r>
            <a:endParaRPr b="1"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7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 - </a:t>
            </a:r>
            <a:r>
              <a:rPr lang="en">
                <a:solidFill>
                  <a:schemeClr val="dk2"/>
                </a:solidFill>
              </a:rPr>
              <a:t>Channels Contribution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72" name="Google Shape;1972;p47"/>
          <p:cNvSpPr txBox="1"/>
          <p:nvPr/>
        </p:nvSpPr>
        <p:spPr>
          <a:xfrm>
            <a:off x="979350" y="1184400"/>
            <a:ext cx="718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</a:rPr>
              <a:t>channel’ s contribution to sales = beta_channel * (average_sales / average_channel) * sum_channel</a:t>
            </a:r>
            <a:endParaRPr b="1"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2"/>
              </a:solidFill>
            </a:endParaRPr>
          </a:p>
        </p:txBody>
      </p:sp>
      <p:pic>
        <p:nvPicPr>
          <p:cNvPr id="1973" name="Google Shape;19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63" y="1544400"/>
            <a:ext cx="3969452" cy="245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987" y="1544400"/>
            <a:ext cx="3969452" cy="2452554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47"/>
          <p:cNvSpPr txBox="1"/>
          <p:nvPr/>
        </p:nvSpPr>
        <p:spPr>
          <a:xfrm>
            <a:off x="568575" y="3996950"/>
            <a:ext cx="80070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00"/>
                </a:solidFill>
              </a:rPr>
              <a:t>Out of Home</a:t>
            </a:r>
            <a:r>
              <a:rPr lang="en" sz="1100">
                <a:solidFill>
                  <a:schemeClr val="accent2"/>
                </a:solidFill>
              </a:rPr>
              <a:t>, </a:t>
            </a:r>
            <a:r>
              <a:rPr b="1" lang="en" sz="1100">
                <a:solidFill>
                  <a:srgbClr val="00FF00"/>
                </a:solidFill>
              </a:rPr>
              <a:t>Pos Display</a:t>
            </a:r>
            <a:r>
              <a:rPr lang="en" sz="1100">
                <a:solidFill>
                  <a:schemeClr val="accent2"/>
                </a:solidFill>
              </a:rPr>
              <a:t>, </a:t>
            </a:r>
            <a:r>
              <a:rPr b="1" lang="en" sz="1100">
                <a:solidFill>
                  <a:srgbClr val="00FF00"/>
                </a:solidFill>
              </a:rPr>
              <a:t>Print Magazine</a:t>
            </a:r>
            <a:r>
              <a:rPr lang="en" sz="1100">
                <a:solidFill>
                  <a:schemeClr val="accent2"/>
                </a:solidFill>
              </a:rPr>
              <a:t> and </a:t>
            </a:r>
            <a:r>
              <a:rPr b="1" lang="en" sz="1100">
                <a:solidFill>
                  <a:srgbClr val="00FF00"/>
                </a:solidFill>
              </a:rPr>
              <a:t>TV Ads Local</a:t>
            </a:r>
            <a:r>
              <a:rPr lang="en" sz="1100">
                <a:solidFill>
                  <a:schemeClr val="accent2"/>
                </a:solidFill>
              </a:rPr>
              <a:t> Advertising are the ones contributing </a:t>
            </a:r>
            <a:r>
              <a:rPr lang="en" sz="1100">
                <a:solidFill>
                  <a:schemeClr val="accent2"/>
                </a:solidFill>
              </a:rPr>
              <a:t>the</a:t>
            </a:r>
            <a:r>
              <a:rPr lang="en" sz="1100">
                <a:solidFill>
                  <a:schemeClr val="accent2"/>
                </a:solidFill>
              </a:rPr>
              <a:t> most to Sales.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SEA Google</a:t>
            </a:r>
            <a:r>
              <a:rPr lang="en" sz="1100">
                <a:solidFill>
                  <a:schemeClr val="accent2"/>
                </a:solidFill>
              </a:rPr>
              <a:t> and </a:t>
            </a:r>
            <a:r>
              <a:rPr b="1" lang="en" sz="1100">
                <a:solidFill>
                  <a:srgbClr val="FF0000"/>
                </a:solidFill>
              </a:rPr>
              <a:t>Sport Sponsoring</a:t>
            </a:r>
            <a:r>
              <a:rPr lang="en" sz="1100">
                <a:solidFill>
                  <a:schemeClr val="accent2"/>
                </a:solidFill>
              </a:rPr>
              <a:t> Advertising are contributing negatively to Sales.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C800"/>
                </a:solidFill>
              </a:rPr>
              <a:t>Youtube</a:t>
            </a:r>
            <a:r>
              <a:rPr lang="en" sz="1100">
                <a:solidFill>
                  <a:schemeClr val="accent2"/>
                </a:solidFill>
              </a:rPr>
              <a:t> Advertising is poorly contributing to Sales.</a:t>
            </a:r>
            <a:endParaRPr sz="1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 - </a:t>
            </a:r>
            <a:r>
              <a:rPr lang="en">
                <a:solidFill>
                  <a:schemeClr val="dk2"/>
                </a:solidFill>
              </a:rPr>
              <a:t>Channels R</a:t>
            </a:r>
            <a:r>
              <a:rPr lang="en">
                <a:solidFill>
                  <a:schemeClr val="dk2"/>
                </a:solidFill>
              </a:rPr>
              <a:t>oI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81" name="Google Shape;1981;p48"/>
          <p:cNvSpPr txBox="1"/>
          <p:nvPr/>
        </p:nvSpPr>
        <p:spPr>
          <a:xfrm>
            <a:off x="979350" y="1184400"/>
            <a:ext cx="718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</a:rPr>
              <a:t>channel’ s RoI = channel’s contribution / channel’s cost</a:t>
            </a:r>
            <a:endParaRPr b="1"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2"/>
              </a:solidFill>
            </a:endParaRPr>
          </a:p>
        </p:txBody>
      </p:sp>
      <p:pic>
        <p:nvPicPr>
          <p:cNvPr id="1982" name="Google Shape;1982;p48"/>
          <p:cNvPicPr preferRelativeResize="0"/>
          <p:nvPr/>
        </p:nvPicPr>
        <p:blipFill rotWithShape="1">
          <a:blip r:embed="rId3">
            <a:alphaModFix/>
          </a:blip>
          <a:srcRect b="0" l="0" r="0" t="6733"/>
          <a:stretch/>
        </p:blipFill>
        <p:spPr>
          <a:xfrm>
            <a:off x="720000" y="1720050"/>
            <a:ext cx="4479976" cy="25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48"/>
          <p:cNvPicPr preferRelativeResize="0"/>
          <p:nvPr/>
        </p:nvPicPr>
        <p:blipFill rotWithShape="1">
          <a:blip r:embed="rId4">
            <a:alphaModFix/>
          </a:blip>
          <a:srcRect b="0" l="8408" r="0" t="25528"/>
          <a:stretch/>
        </p:blipFill>
        <p:spPr>
          <a:xfrm>
            <a:off x="3455020" y="1895775"/>
            <a:ext cx="1744957" cy="12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p48"/>
          <p:cNvSpPr txBox="1"/>
          <p:nvPr/>
        </p:nvSpPr>
        <p:spPr>
          <a:xfrm>
            <a:off x="3430350" y="1664575"/>
            <a:ext cx="1794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Actual Advertising Spending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985" name="Google Shape;1985;p48"/>
          <p:cNvSpPr txBox="1"/>
          <p:nvPr/>
        </p:nvSpPr>
        <p:spPr>
          <a:xfrm>
            <a:off x="720000" y="1440150"/>
            <a:ext cx="235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Sales Return on Marketing Investment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986" name="Google Shape;1986;p48"/>
          <p:cNvSpPr txBox="1"/>
          <p:nvPr/>
        </p:nvSpPr>
        <p:spPr>
          <a:xfrm>
            <a:off x="5224650" y="1544400"/>
            <a:ext cx="31995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The best RoI is for the </a:t>
            </a:r>
            <a:r>
              <a:rPr b="1" lang="en" sz="900">
                <a:solidFill>
                  <a:schemeClr val="lt2"/>
                </a:solidFill>
              </a:rPr>
              <a:t>Out of Home Advertising</a:t>
            </a:r>
            <a:r>
              <a:rPr lang="en" sz="900">
                <a:solidFill>
                  <a:schemeClr val="accent2"/>
                </a:solidFill>
              </a:rPr>
              <a:t> as it is one of the channel contributing the most to the Sales and it has the lowest marketing spending.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</a:rPr>
              <a:t>Print Magazine</a:t>
            </a:r>
            <a:r>
              <a:rPr lang="en" sz="900">
                <a:solidFill>
                  <a:schemeClr val="accent2"/>
                </a:solidFill>
              </a:rPr>
              <a:t> and </a:t>
            </a:r>
            <a:r>
              <a:rPr b="1" lang="en" sz="900">
                <a:solidFill>
                  <a:schemeClr val="lt2"/>
                </a:solidFill>
              </a:rPr>
              <a:t>TV Local Advertising</a:t>
            </a:r>
            <a:r>
              <a:rPr lang="en" sz="900">
                <a:solidFill>
                  <a:schemeClr val="accent2"/>
                </a:solidFill>
              </a:rPr>
              <a:t> are following and have great positive RoI and a good part of Marketing Advertising Spendings.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</a:rPr>
              <a:t>Pos Display Advertising</a:t>
            </a:r>
            <a:r>
              <a:rPr lang="en" sz="900">
                <a:solidFill>
                  <a:schemeClr val="accent2"/>
                </a:solidFill>
              </a:rPr>
              <a:t> has the second best contribution to Sales but only 5% of the budget, which explain why its RoI is positive but not as high as the previous channels.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</a:rPr>
              <a:t>Youtube Advertising</a:t>
            </a:r>
            <a:r>
              <a:rPr lang="en" sz="900">
                <a:solidFill>
                  <a:schemeClr val="accent2"/>
                </a:solidFill>
              </a:rPr>
              <a:t> contribution and costs are aligned, which explain the actual RoI.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</a:rPr>
              <a:t>Sport Sponsoring Advertising</a:t>
            </a:r>
            <a:r>
              <a:rPr lang="en" sz="900">
                <a:solidFill>
                  <a:schemeClr val="accent2"/>
                </a:solidFill>
              </a:rPr>
              <a:t> has a negative RoI, with around 43% of the overall spending contributed to this channel, for a negative contribution to Sales.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900">
                <a:solidFill>
                  <a:schemeClr val="lt2"/>
                </a:solidFill>
              </a:rPr>
              <a:t>Google</a:t>
            </a:r>
            <a:r>
              <a:rPr b="1" lang="en" sz="900">
                <a:solidFill>
                  <a:schemeClr val="lt2"/>
                </a:solidFill>
              </a:rPr>
              <a:t> SEA</a:t>
            </a:r>
            <a:r>
              <a:rPr lang="en" sz="900">
                <a:solidFill>
                  <a:schemeClr val="accent2"/>
                </a:solidFill>
              </a:rPr>
              <a:t> has the worst RoI, with only 2% of the overall spending and the worst contribution to Sales.</a:t>
            </a:r>
            <a:endParaRPr sz="900">
              <a:solidFill>
                <a:schemeClr val="accent2"/>
              </a:solidFill>
            </a:endParaRPr>
          </a:p>
        </p:txBody>
      </p:sp>
      <p:sp>
        <p:nvSpPr>
          <p:cNvPr id="1987" name="Google Shape;1987;p48"/>
          <p:cNvSpPr txBox="1"/>
          <p:nvPr/>
        </p:nvSpPr>
        <p:spPr>
          <a:xfrm>
            <a:off x="2173838" y="4301600"/>
            <a:ext cx="1572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Total RoI: 11483.09</a:t>
            </a:r>
            <a:endParaRPr b="1"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49"/>
          <p:cNvSpPr/>
          <p:nvPr/>
        </p:nvSpPr>
        <p:spPr>
          <a:xfrm>
            <a:off x="720000" y="1698975"/>
            <a:ext cx="1886400" cy="135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Out-of-Home Advertising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Magazine Advertising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Pos Display Advertising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TV Local Advertising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993" name="Google Shape;1993;p49"/>
          <p:cNvSpPr/>
          <p:nvPr/>
        </p:nvSpPr>
        <p:spPr>
          <a:xfrm>
            <a:off x="2659200" y="1698900"/>
            <a:ext cx="1886400" cy="135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Youtube</a:t>
            </a:r>
            <a:r>
              <a:rPr lang="en" sz="1000">
                <a:solidFill>
                  <a:schemeClr val="accent2"/>
                </a:solidFill>
              </a:rPr>
              <a:t> Advertising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994" name="Google Shape;1994;p49"/>
          <p:cNvSpPr/>
          <p:nvPr/>
        </p:nvSpPr>
        <p:spPr>
          <a:xfrm>
            <a:off x="4598400" y="1698900"/>
            <a:ext cx="1886400" cy="135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Google SEA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995" name="Google Shape;1995;p49"/>
          <p:cNvSpPr/>
          <p:nvPr/>
        </p:nvSpPr>
        <p:spPr>
          <a:xfrm>
            <a:off x="6537600" y="1698900"/>
            <a:ext cx="1886400" cy="135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Sport Sponsoring Advertising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996" name="Google Shape;1996;p49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Implications &amp; Recommendations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97" name="Google Shape;1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461" y="1815811"/>
            <a:ext cx="307825" cy="3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723" y="1815789"/>
            <a:ext cx="307825" cy="3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999" y="1821425"/>
            <a:ext cx="296550" cy="2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313" y="1821440"/>
            <a:ext cx="296550" cy="29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2525" y="1815814"/>
            <a:ext cx="307825" cy="3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0011" y="1821436"/>
            <a:ext cx="296550" cy="2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54113" y="1821438"/>
            <a:ext cx="296550" cy="2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49"/>
          <p:cNvSpPr txBox="1"/>
          <p:nvPr/>
        </p:nvSpPr>
        <p:spPr>
          <a:xfrm>
            <a:off x="720000" y="1184400"/>
            <a:ext cx="188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Channels performing well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05" name="Google Shape;2005;p49"/>
          <p:cNvSpPr txBox="1"/>
          <p:nvPr/>
        </p:nvSpPr>
        <p:spPr>
          <a:xfrm>
            <a:off x="2659200" y="1193525"/>
            <a:ext cx="188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Channel performing in adequation to its budget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06" name="Google Shape;2006;p49"/>
          <p:cNvSpPr txBox="1"/>
          <p:nvPr/>
        </p:nvSpPr>
        <p:spPr>
          <a:xfrm>
            <a:off x="4598400" y="1193525"/>
            <a:ext cx="188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Channel performing badly with low budget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07" name="Google Shape;2007;p49"/>
          <p:cNvSpPr txBox="1"/>
          <p:nvPr/>
        </p:nvSpPr>
        <p:spPr>
          <a:xfrm>
            <a:off x="6537600" y="1190713"/>
            <a:ext cx="188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Channel performing badly with high budget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08" name="Google Shape;2008;p49"/>
          <p:cNvSpPr txBox="1"/>
          <p:nvPr/>
        </p:nvSpPr>
        <p:spPr>
          <a:xfrm>
            <a:off x="720000" y="425387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Which channels should we keep, with which budget allocation, to improve our RoI ?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2009" name="Google Shape;2009;p49"/>
          <p:cNvSpPr/>
          <p:nvPr/>
        </p:nvSpPr>
        <p:spPr>
          <a:xfrm>
            <a:off x="1561500" y="3123125"/>
            <a:ext cx="203400" cy="2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49"/>
          <p:cNvSpPr/>
          <p:nvPr/>
        </p:nvSpPr>
        <p:spPr>
          <a:xfrm>
            <a:off x="3500700" y="3123125"/>
            <a:ext cx="203400" cy="2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49"/>
          <p:cNvSpPr/>
          <p:nvPr/>
        </p:nvSpPr>
        <p:spPr>
          <a:xfrm>
            <a:off x="5439900" y="3123125"/>
            <a:ext cx="203400" cy="2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49"/>
          <p:cNvSpPr/>
          <p:nvPr/>
        </p:nvSpPr>
        <p:spPr>
          <a:xfrm>
            <a:off x="7384738" y="3123125"/>
            <a:ext cx="203400" cy="2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49"/>
          <p:cNvSpPr txBox="1"/>
          <p:nvPr/>
        </p:nvSpPr>
        <p:spPr>
          <a:xfrm>
            <a:off x="720000" y="3409925"/>
            <a:ext cx="1886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Channels performing well should be kept but maybe with a different budget allocation.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2014" name="Google Shape;2014;p49"/>
          <p:cNvSpPr txBox="1"/>
          <p:nvPr/>
        </p:nvSpPr>
        <p:spPr>
          <a:xfrm>
            <a:off x="2659200" y="3409925"/>
            <a:ext cx="1886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A channel performing in adequation to its budget could have a better budget to perform better or not be kept.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2015" name="Google Shape;2015;p49"/>
          <p:cNvSpPr txBox="1"/>
          <p:nvPr/>
        </p:nvSpPr>
        <p:spPr>
          <a:xfrm>
            <a:off x="4598400" y="3409925"/>
            <a:ext cx="1886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A channel </a:t>
            </a:r>
            <a:r>
              <a:rPr lang="en" sz="1000">
                <a:solidFill>
                  <a:schemeClr val="accent2"/>
                </a:solidFill>
              </a:rPr>
              <a:t>could perform badly if it has little budget or if it's not a good communication channel for the product.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2016" name="Google Shape;2016;p49"/>
          <p:cNvSpPr txBox="1"/>
          <p:nvPr/>
        </p:nvSpPr>
        <p:spPr>
          <a:xfrm>
            <a:off x="6537600" y="3409925"/>
            <a:ext cx="1886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A channel performing badly with a high budget allocation could be reviewed: should it be kept or invested in more ?</a:t>
            </a:r>
            <a:endParaRPr sz="1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50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Implications &amp; Recommendations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22" name="Google Shape;2022;p50"/>
          <p:cNvSpPr txBox="1"/>
          <p:nvPr/>
        </p:nvSpPr>
        <p:spPr>
          <a:xfrm>
            <a:off x="720000" y="1318300"/>
            <a:ext cx="37323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New allocation of the Marketing Budget to the channels that perform well (contribute the most to Sales).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Pos Display Advertising</a:t>
            </a:r>
            <a:r>
              <a:rPr lang="en" sz="1100">
                <a:solidFill>
                  <a:schemeClr val="accent2"/>
                </a:solidFill>
              </a:rPr>
              <a:t> - 22% (previously 5%)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Print Magazine Advertising</a:t>
            </a:r>
            <a:r>
              <a:rPr lang="en" sz="1100">
                <a:solidFill>
                  <a:schemeClr val="accent2"/>
                </a:solidFill>
              </a:rPr>
              <a:t> - 31% (previously 30%)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Out of Home Advertising</a:t>
            </a:r>
            <a:r>
              <a:rPr lang="en" sz="1100">
                <a:solidFill>
                  <a:schemeClr val="accent2"/>
                </a:solidFill>
              </a:rPr>
              <a:t> - 16% (previously 1%)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TV Local Advertising</a:t>
            </a:r>
            <a:r>
              <a:rPr lang="en" sz="1100">
                <a:solidFill>
                  <a:schemeClr val="accent2"/>
                </a:solidFill>
              </a:rPr>
              <a:t> - 31% (previously 18%)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Youtube Advertising</a:t>
            </a:r>
            <a:r>
              <a:rPr lang="en" sz="1100">
                <a:solidFill>
                  <a:schemeClr val="accent2"/>
                </a:solidFill>
              </a:rPr>
              <a:t> - 0% </a:t>
            </a:r>
            <a:endParaRPr sz="11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(previously 1%)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SEA Google</a:t>
            </a:r>
            <a:r>
              <a:rPr lang="en" sz="1100">
                <a:solidFill>
                  <a:schemeClr val="accent2"/>
                </a:solidFill>
              </a:rPr>
              <a:t> - 0% (previously 1%)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These new budget allocations have been determined based on </a:t>
            </a:r>
            <a:r>
              <a:rPr b="1" lang="en" sz="1100">
                <a:solidFill>
                  <a:schemeClr val="accent2"/>
                </a:solidFill>
              </a:rPr>
              <a:t>elasticity of a channel divided by the sum of elasticities of all the channels</a:t>
            </a:r>
            <a:r>
              <a:rPr lang="en" sz="1100">
                <a:solidFill>
                  <a:schemeClr val="accent2"/>
                </a:solidFill>
              </a:rPr>
              <a:t>.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</a:rPr>
              <a:t>But is it really realistic regarding the brand image and its positioning ?</a:t>
            </a:r>
            <a:endParaRPr b="1" sz="1300">
              <a:solidFill>
                <a:schemeClr val="accent2"/>
              </a:solidFill>
            </a:endParaRPr>
          </a:p>
        </p:txBody>
      </p:sp>
      <p:pic>
        <p:nvPicPr>
          <p:cNvPr id="2023" name="Google Shape;2023;p50"/>
          <p:cNvPicPr preferRelativeResize="0"/>
          <p:nvPr/>
        </p:nvPicPr>
        <p:blipFill rotWithShape="1">
          <a:blip r:embed="rId3">
            <a:alphaModFix/>
          </a:blip>
          <a:srcRect b="23365" l="19964" r="16048" t="2577"/>
          <a:stretch/>
        </p:blipFill>
        <p:spPr>
          <a:xfrm>
            <a:off x="4515600" y="1578248"/>
            <a:ext cx="3732301" cy="2665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3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Executive summary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00" name="Google Shape;1800;p33"/>
          <p:cNvSpPr txBox="1"/>
          <p:nvPr/>
        </p:nvSpPr>
        <p:spPr>
          <a:xfrm>
            <a:off x="2719800" y="1309400"/>
            <a:ext cx="54294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BE3E8"/>
                </a:solidFill>
              </a:rPr>
              <a:t>Find insights on how to </a:t>
            </a:r>
            <a:r>
              <a:rPr b="1" lang="en">
                <a:solidFill>
                  <a:srgbClr val="DBE3E8"/>
                </a:solidFill>
              </a:rPr>
              <a:t>maximize </a:t>
            </a:r>
            <a:r>
              <a:rPr lang="en">
                <a:solidFill>
                  <a:srgbClr val="DBE3E8"/>
                </a:solidFill>
              </a:rPr>
              <a:t>sales of the Münster </a:t>
            </a:r>
            <a:endParaRPr>
              <a:solidFill>
                <a:srgbClr val="DBE3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BE3E8"/>
                </a:solidFill>
              </a:rPr>
              <a:t>energy drink while </a:t>
            </a:r>
            <a:r>
              <a:rPr b="1" lang="en">
                <a:solidFill>
                  <a:srgbClr val="DBE3E8"/>
                </a:solidFill>
              </a:rPr>
              <a:t>minimizing </a:t>
            </a:r>
            <a:r>
              <a:rPr lang="en">
                <a:solidFill>
                  <a:srgbClr val="DBE3E8"/>
                </a:solidFill>
              </a:rPr>
              <a:t>advertising spendings </a:t>
            </a:r>
            <a:endParaRPr>
              <a:solidFill>
                <a:srgbClr val="DBE3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E3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BE3E8"/>
                </a:solidFill>
              </a:rPr>
              <a:t>Measure effects for channels and calculate RoI</a:t>
            </a:r>
            <a:endParaRPr>
              <a:solidFill>
                <a:srgbClr val="DBE3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E3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BE3E8"/>
                </a:solidFill>
              </a:rPr>
              <a:t>Use a dashboard to visualize </a:t>
            </a:r>
            <a:r>
              <a:rPr b="1" lang="en">
                <a:solidFill>
                  <a:srgbClr val="DBE3E8"/>
                </a:solidFill>
              </a:rPr>
              <a:t>optimal allocation recommendations</a:t>
            </a:r>
            <a:endParaRPr b="1">
              <a:solidFill>
                <a:srgbClr val="DBE3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E3E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E3E8"/>
              </a:buClr>
              <a:buSzPts val="1400"/>
              <a:buChar char="●"/>
            </a:pPr>
            <a:r>
              <a:rPr lang="en">
                <a:solidFill>
                  <a:srgbClr val="DBE3E8"/>
                </a:solidFill>
              </a:rPr>
              <a:t>Data analysis : 2 years (104 weeks) of sales with budget allocations on the 7 advertising channels</a:t>
            </a:r>
            <a:endParaRPr>
              <a:solidFill>
                <a:srgbClr val="DBE3E8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E3E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E3E8"/>
              </a:buClr>
              <a:buSzPts val="1400"/>
              <a:buChar char="●"/>
            </a:pPr>
            <a:r>
              <a:rPr lang="en">
                <a:solidFill>
                  <a:srgbClr val="DBE3E8"/>
                </a:solidFill>
              </a:rPr>
              <a:t>Define the exact </a:t>
            </a:r>
            <a:r>
              <a:rPr b="1" lang="en">
                <a:solidFill>
                  <a:srgbClr val="DBE3E8"/>
                </a:solidFill>
              </a:rPr>
              <a:t>purpose of the dashboard</a:t>
            </a:r>
            <a:r>
              <a:rPr lang="en">
                <a:solidFill>
                  <a:srgbClr val="DBE3E8"/>
                </a:solidFill>
              </a:rPr>
              <a:t> and </a:t>
            </a:r>
            <a:r>
              <a:rPr b="1" lang="en">
                <a:solidFill>
                  <a:srgbClr val="DBE3E8"/>
                </a:solidFill>
              </a:rPr>
              <a:t>test</a:t>
            </a:r>
            <a:r>
              <a:rPr lang="en">
                <a:solidFill>
                  <a:srgbClr val="DBE3E8"/>
                </a:solidFill>
              </a:rPr>
              <a:t> statistical and ML techniques to extract insights on </a:t>
            </a:r>
            <a:r>
              <a:rPr b="1" lang="en">
                <a:solidFill>
                  <a:srgbClr val="DBE3E8"/>
                </a:solidFill>
              </a:rPr>
              <a:t>correlations</a:t>
            </a:r>
            <a:r>
              <a:rPr lang="en">
                <a:solidFill>
                  <a:srgbClr val="DBE3E8"/>
                </a:solidFill>
              </a:rPr>
              <a:t> between variables</a:t>
            </a:r>
            <a:endParaRPr>
              <a:solidFill>
                <a:srgbClr val="DBE3E8"/>
              </a:solidFill>
            </a:endParaRPr>
          </a:p>
        </p:txBody>
      </p:sp>
      <p:sp>
        <p:nvSpPr>
          <p:cNvPr id="1801" name="Google Shape;1801;p33"/>
          <p:cNvSpPr txBox="1"/>
          <p:nvPr>
            <p:ph type="title"/>
          </p:nvPr>
        </p:nvSpPr>
        <p:spPr>
          <a:xfrm>
            <a:off x="1177200" y="1237250"/>
            <a:ext cx="16188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Goal ?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802" name="Google Shape;1802;p33"/>
          <p:cNvSpPr txBox="1"/>
          <p:nvPr>
            <p:ph type="title"/>
          </p:nvPr>
        </p:nvSpPr>
        <p:spPr>
          <a:xfrm>
            <a:off x="1101000" y="1846850"/>
            <a:ext cx="16188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What</a:t>
            </a:r>
            <a:r>
              <a:rPr lang="en" sz="2000">
                <a:solidFill>
                  <a:schemeClr val="accent1"/>
                </a:solidFill>
              </a:rPr>
              <a:t> ?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803" name="Google Shape;1803;p33"/>
          <p:cNvSpPr txBox="1"/>
          <p:nvPr>
            <p:ph type="title"/>
          </p:nvPr>
        </p:nvSpPr>
        <p:spPr>
          <a:xfrm>
            <a:off x="1177200" y="2456450"/>
            <a:ext cx="16188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How</a:t>
            </a:r>
            <a:r>
              <a:rPr lang="en" sz="2000">
                <a:solidFill>
                  <a:schemeClr val="accent1"/>
                </a:solidFill>
              </a:rPr>
              <a:t> ?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804" name="Google Shape;1804;p33"/>
          <p:cNvSpPr txBox="1"/>
          <p:nvPr/>
        </p:nvSpPr>
        <p:spPr>
          <a:xfrm>
            <a:off x="1775050" y="3013550"/>
            <a:ext cx="6759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DBE3E8"/>
                </a:solidFill>
              </a:rPr>
              <a:t>Steps</a:t>
            </a:r>
            <a:r>
              <a:rPr lang="en">
                <a:solidFill>
                  <a:srgbClr val="DBE3E8"/>
                </a:solidFill>
              </a:rPr>
              <a:t> </a:t>
            </a:r>
            <a:endParaRPr>
              <a:solidFill>
                <a:srgbClr val="DBE3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51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Implications &amp; Recommendations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029" name="Google Shape;2029;p51"/>
          <p:cNvPicPr preferRelativeResize="0"/>
          <p:nvPr/>
        </p:nvPicPr>
        <p:blipFill rotWithShape="1">
          <a:blip r:embed="rId3">
            <a:alphaModFix/>
          </a:blip>
          <a:srcRect b="0" l="5225" r="8254" t="0"/>
          <a:stretch/>
        </p:blipFill>
        <p:spPr>
          <a:xfrm>
            <a:off x="4566575" y="1442014"/>
            <a:ext cx="3857426" cy="272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51"/>
          <p:cNvSpPr txBox="1"/>
          <p:nvPr/>
        </p:nvSpPr>
        <p:spPr>
          <a:xfrm>
            <a:off x="720000" y="1184400"/>
            <a:ext cx="37323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Münster Energy Drinks are strongly </a:t>
            </a:r>
            <a:r>
              <a:rPr b="1" lang="en" sz="1000">
                <a:solidFill>
                  <a:schemeClr val="accent2"/>
                </a:solidFill>
              </a:rPr>
              <a:t>associated to the extreme sports</a:t>
            </a:r>
            <a:r>
              <a:rPr lang="en" sz="1000">
                <a:solidFill>
                  <a:schemeClr val="accent2"/>
                </a:solidFill>
              </a:rPr>
              <a:t>, especially cars and moto cross activities. Not investing in this channel would be a strong positionment error from the marketing team. Therefore, the negative RoI could be reversed by </a:t>
            </a:r>
            <a:r>
              <a:rPr b="1" lang="en" sz="1000">
                <a:solidFill>
                  <a:schemeClr val="accent2"/>
                </a:solidFill>
              </a:rPr>
              <a:t>investing more in this channel</a:t>
            </a:r>
            <a:r>
              <a:rPr lang="en" sz="1000">
                <a:solidFill>
                  <a:schemeClr val="accent2"/>
                </a:solidFill>
              </a:rPr>
              <a:t>. The new allocation would be as followed: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Sport Sponsoring</a:t>
            </a:r>
            <a:r>
              <a:rPr lang="en" sz="1000">
                <a:solidFill>
                  <a:schemeClr val="accent2"/>
                </a:solidFill>
              </a:rPr>
              <a:t> - 46% : increase the investment in this channel to have a positive RoI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Print Magazine Advertising</a:t>
            </a:r>
            <a:r>
              <a:rPr lang="en" sz="1000">
                <a:solidFill>
                  <a:schemeClr val="accent2"/>
                </a:solidFill>
              </a:rPr>
              <a:t> - 27% : decrease a bit the investment in this channel with a good RoI</a:t>
            </a:r>
            <a:endParaRPr sz="1000">
              <a:solidFill>
                <a:schemeClr val="accent2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TV Local Advertising</a:t>
            </a:r>
            <a:r>
              <a:rPr lang="en" sz="1000">
                <a:solidFill>
                  <a:schemeClr val="accent2"/>
                </a:solidFill>
              </a:rPr>
              <a:t> - 17% : decrease a bit the investment in this channel with a good RoI</a:t>
            </a:r>
            <a:endParaRPr sz="1000">
              <a:solidFill>
                <a:schemeClr val="accent2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Pos Display Advertising</a:t>
            </a:r>
            <a:r>
              <a:rPr lang="en" sz="1000">
                <a:solidFill>
                  <a:schemeClr val="accent2"/>
                </a:solidFill>
              </a:rPr>
              <a:t> - 8% : increase the investment in this channel to have an even greater RoI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Out of Home Advertising</a:t>
            </a:r>
            <a:r>
              <a:rPr lang="en" sz="1000">
                <a:solidFill>
                  <a:schemeClr val="accent2"/>
                </a:solidFill>
              </a:rPr>
              <a:t> - 1% : no need to invest more in this channel as its contribution to Sales are great without a big investment</a:t>
            </a:r>
            <a:endParaRPr sz="1000">
              <a:solidFill>
                <a:schemeClr val="accent2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Youtube Advertising</a:t>
            </a:r>
            <a:r>
              <a:rPr lang="en" sz="1000">
                <a:solidFill>
                  <a:schemeClr val="accent2"/>
                </a:solidFill>
              </a:rPr>
              <a:t> - 1% : the performance of this channel are satisfying</a:t>
            </a:r>
            <a:endParaRPr sz="10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SEA Google</a:t>
            </a:r>
            <a:r>
              <a:rPr lang="en" sz="1100">
                <a:solidFill>
                  <a:schemeClr val="accent2"/>
                </a:solidFill>
              </a:rPr>
              <a:t> - 0% </a:t>
            </a:r>
            <a:endParaRPr b="1" sz="1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2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Implications &amp; Recommendations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6" name="Google Shape;2036;p52"/>
          <p:cNvSpPr txBox="1"/>
          <p:nvPr/>
        </p:nvSpPr>
        <p:spPr>
          <a:xfrm>
            <a:off x="1261950" y="1032000"/>
            <a:ext cx="6620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Sales and Budget Allocation Evolutions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037" name="Google Shape;20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777" y="1680750"/>
            <a:ext cx="4501323" cy="27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52"/>
          <p:cNvSpPr txBox="1"/>
          <p:nvPr/>
        </p:nvSpPr>
        <p:spPr>
          <a:xfrm>
            <a:off x="804675" y="1604550"/>
            <a:ext cx="27888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After the reallocation of the budget, we obtain this graph of the actual sales and the predicted sales with the new budget. 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However, we can see that the sales are the same, meaning our model has some issues, it could be in the new data or in our regression model. 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Indeed, the change in budget should have changed the total number of sales. </a:t>
            </a:r>
            <a:endParaRPr sz="1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34"/>
          <p:cNvSpPr txBox="1"/>
          <p:nvPr>
            <p:ph type="title"/>
          </p:nvPr>
        </p:nvSpPr>
        <p:spPr>
          <a:xfrm>
            <a:off x="720000" y="4638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Project outline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10" name="Google Shape;1810;p34"/>
          <p:cNvSpPr/>
          <p:nvPr/>
        </p:nvSpPr>
        <p:spPr>
          <a:xfrm>
            <a:off x="1757929" y="13617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34"/>
          <p:cNvSpPr/>
          <p:nvPr/>
        </p:nvSpPr>
        <p:spPr>
          <a:xfrm>
            <a:off x="4255229" y="13617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34"/>
          <p:cNvSpPr/>
          <p:nvPr/>
        </p:nvSpPr>
        <p:spPr>
          <a:xfrm>
            <a:off x="7057329" y="13617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34"/>
          <p:cNvSpPr txBox="1"/>
          <p:nvPr/>
        </p:nvSpPr>
        <p:spPr>
          <a:xfrm flipH="1">
            <a:off x="939925" y="1786375"/>
            <a:ext cx="1812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Strategy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4" name="Google Shape;1814;p34"/>
          <p:cNvSpPr txBox="1"/>
          <p:nvPr/>
        </p:nvSpPr>
        <p:spPr>
          <a:xfrm flipH="1">
            <a:off x="681425" y="2183150"/>
            <a:ext cx="2510100" cy="23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we want to do with the data ?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type of insights are we looking for ?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type of dashboard do we want to build ?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do we want to show 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through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the dashboard ?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5" name="Google Shape;1815;p34"/>
          <p:cNvSpPr txBox="1"/>
          <p:nvPr/>
        </p:nvSpPr>
        <p:spPr>
          <a:xfrm flipH="1">
            <a:off x="3284775" y="1786375"/>
            <a:ext cx="2123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description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6" name="Google Shape;1816;p34"/>
          <p:cNvSpPr txBox="1"/>
          <p:nvPr/>
        </p:nvSpPr>
        <p:spPr>
          <a:xfrm flipH="1">
            <a:off x="3284775" y="2210525"/>
            <a:ext cx="23961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Overview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analysis : </a:t>
            </a:r>
            <a:r>
              <a:rPr i="1"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size, features, types, missing Values</a:t>
            </a:r>
            <a:endParaRPr i="1"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Descriptive Statistics : </a:t>
            </a:r>
            <a:r>
              <a:rPr i="1"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mean, median, etc.</a:t>
            </a:r>
            <a:endParaRPr i="1"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Distribution 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Exploration : </a:t>
            </a:r>
            <a:r>
              <a:rPr i="1"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find patterns</a:t>
            </a:r>
            <a:endParaRPr i="1"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Quality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7" name="Google Shape;1817;p34"/>
          <p:cNvSpPr txBox="1"/>
          <p:nvPr/>
        </p:nvSpPr>
        <p:spPr>
          <a:xfrm flipH="1">
            <a:off x="5940725" y="1748275"/>
            <a:ext cx="2396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Methods description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18" name="Google Shape;1818;p34"/>
          <p:cNvCxnSpPr>
            <a:stCxn id="1811" idx="3"/>
            <a:endCxn id="1812" idx="1"/>
          </p:cNvCxnSpPr>
          <p:nvPr/>
        </p:nvCxnSpPr>
        <p:spPr>
          <a:xfrm>
            <a:off x="4431629" y="1449900"/>
            <a:ext cx="2625600" cy="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34"/>
          <p:cNvCxnSpPr>
            <a:stCxn id="1810" idx="2"/>
            <a:endCxn id="1813" idx="0"/>
          </p:cNvCxnSpPr>
          <p:nvPr/>
        </p:nvCxnSpPr>
        <p:spPr>
          <a:xfrm>
            <a:off x="1846129" y="1538100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0" name="Google Shape;1820;p34"/>
          <p:cNvCxnSpPr>
            <a:stCxn id="1811" idx="2"/>
            <a:endCxn id="1815" idx="0"/>
          </p:cNvCxnSpPr>
          <p:nvPr/>
        </p:nvCxnSpPr>
        <p:spPr>
          <a:xfrm>
            <a:off x="4343429" y="1538100"/>
            <a:ext cx="3000" cy="24840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1" name="Google Shape;1821;p34"/>
          <p:cNvCxnSpPr>
            <a:stCxn id="1812" idx="2"/>
            <a:endCxn id="1817" idx="0"/>
          </p:cNvCxnSpPr>
          <p:nvPr/>
        </p:nvCxnSpPr>
        <p:spPr>
          <a:xfrm flipH="1">
            <a:off x="7138629" y="1538100"/>
            <a:ext cx="6900" cy="21030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2" name="Google Shape;1822;p34"/>
          <p:cNvSpPr txBox="1"/>
          <p:nvPr/>
        </p:nvSpPr>
        <p:spPr>
          <a:xfrm flipH="1">
            <a:off x="4838321" y="1081048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Exploration</a:t>
            </a:r>
            <a:endParaRPr i="1"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3" name="Google Shape;1823;p34"/>
          <p:cNvSpPr txBox="1"/>
          <p:nvPr/>
        </p:nvSpPr>
        <p:spPr>
          <a:xfrm flipH="1">
            <a:off x="5951775" y="2210525"/>
            <a:ext cx="23961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Select 2-3 methods to modelize the data and understand interactions across channels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❖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OLS regression model 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❖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Log/Log Specification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5"/>
          <p:cNvSpPr txBox="1"/>
          <p:nvPr>
            <p:ph type="title"/>
          </p:nvPr>
        </p:nvSpPr>
        <p:spPr>
          <a:xfrm>
            <a:off x="698625" y="4660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Project outline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9" name="Google Shape;1829;p35"/>
          <p:cNvSpPr/>
          <p:nvPr/>
        </p:nvSpPr>
        <p:spPr>
          <a:xfrm>
            <a:off x="2731229" y="13617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5"/>
          <p:cNvSpPr/>
          <p:nvPr/>
        </p:nvSpPr>
        <p:spPr>
          <a:xfrm>
            <a:off x="6371529" y="13617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5"/>
          <p:cNvSpPr txBox="1"/>
          <p:nvPr/>
        </p:nvSpPr>
        <p:spPr>
          <a:xfrm flipH="1">
            <a:off x="1760950" y="1862575"/>
            <a:ext cx="20988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Create a dashboard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2" name="Google Shape;1832;p35"/>
          <p:cNvSpPr txBox="1"/>
          <p:nvPr/>
        </p:nvSpPr>
        <p:spPr>
          <a:xfrm flipH="1">
            <a:off x="1913271" y="228672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Final product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3" name="Google Shape;1833;p35"/>
          <p:cNvSpPr txBox="1"/>
          <p:nvPr/>
        </p:nvSpPr>
        <p:spPr>
          <a:xfrm flipH="1">
            <a:off x="5248850" y="1862575"/>
            <a:ext cx="24303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Implications and recommendations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4" name="Google Shape;1834;p35"/>
          <p:cNvSpPr txBox="1"/>
          <p:nvPr/>
        </p:nvSpPr>
        <p:spPr>
          <a:xfrm flipH="1">
            <a:off x="4777950" y="2439150"/>
            <a:ext cx="3179400" cy="2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According to the insights from dashboard, we will give several strategies for the future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back up recommendations, use a base metric to compare results and gain non-tech teams trust: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RoI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 channel, combinations of channels and global</a:t>
            </a:r>
            <a:endParaRPr i="1"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35" name="Google Shape;1835;p35"/>
          <p:cNvCxnSpPr>
            <a:stCxn id="1829" idx="3"/>
            <a:endCxn id="1830" idx="1"/>
          </p:cNvCxnSpPr>
          <p:nvPr/>
        </p:nvCxnSpPr>
        <p:spPr>
          <a:xfrm>
            <a:off x="2907629" y="1449900"/>
            <a:ext cx="3463800" cy="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35"/>
          <p:cNvCxnSpPr>
            <a:stCxn id="1829" idx="2"/>
            <a:endCxn id="1831" idx="0"/>
          </p:cNvCxnSpPr>
          <p:nvPr/>
        </p:nvCxnSpPr>
        <p:spPr>
          <a:xfrm flipH="1">
            <a:off x="2810429" y="1538100"/>
            <a:ext cx="9000" cy="32460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7" name="Google Shape;1837;p35"/>
          <p:cNvCxnSpPr>
            <a:stCxn id="1830" idx="2"/>
            <a:endCxn id="1833" idx="0"/>
          </p:cNvCxnSpPr>
          <p:nvPr/>
        </p:nvCxnSpPr>
        <p:spPr>
          <a:xfrm>
            <a:off x="6459729" y="1538100"/>
            <a:ext cx="4200" cy="32460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8" name="Google Shape;1838;p35"/>
          <p:cNvSpPr/>
          <p:nvPr/>
        </p:nvSpPr>
        <p:spPr>
          <a:xfrm>
            <a:off x="3628329" y="29675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35"/>
          <p:cNvSpPr txBox="1"/>
          <p:nvPr/>
        </p:nvSpPr>
        <p:spPr>
          <a:xfrm flipH="1">
            <a:off x="922625" y="3392225"/>
            <a:ext cx="1812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Analysis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0" name="Google Shape;1840;p35"/>
          <p:cNvSpPr txBox="1"/>
          <p:nvPr/>
        </p:nvSpPr>
        <p:spPr>
          <a:xfrm flipH="1">
            <a:off x="922671" y="3740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Analysis on links found previously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1" name="Google Shape;1841;p35"/>
          <p:cNvSpPr txBox="1"/>
          <p:nvPr/>
        </p:nvSpPr>
        <p:spPr>
          <a:xfrm flipH="1">
            <a:off x="2810325" y="3392225"/>
            <a:ext cx="1812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Forecasts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2" name="Google Shape;1842;p35"/>
          <p:cNvSpPr txBox="1"/>
          <p:nvPr/>
        </p:nvSpPr>
        <p:spPr>
          <a:xfrm flipH="1">
            <a:off x="2810371" y="3740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recommendations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for following week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43" name="Google Shape;1843;p35"/>
          <p:cNvCxnSpPr>
            <a:endCxn id="1838" idx="1"/>
          </p:cNvCxnSpPr>
          <p:nvPr/>
        </p:nvCxnSpPr>
        <p:spPr>
          <a:xfrm flipH="1" rot="10800000">
            <a:off x="1849929" y="3055750"/>
            <a:ext cx="1778400" cy="1380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35"/>
          <p:cNvCxnSpPr>
            <a:stCxn id="1845" idx="2"/>
            <a:endCxn id="1839" idx="0"/>
          </p:cNvCxnSpPr>
          <p:nvPr/>
        </p:nvCxnSpPr>
        <p:spPr>
          <a:xfrm>
            <a:off x="1828775" y="3067625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6" name="Google Shape;1846;p35"/>
          <p:cNvCxnSpPr>
            <a:stCxn id="1838" idx="2"/>
            <a:endCxn id="1841" idx="0"/>
          </p:cNvCxnSpPr>
          <p:nvPr/>
        </p:nvCxnSpPr>
        <p:spPr>
          <a:xfrm>
            <a:off x="3716529" y="3143950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7" name="Google Shape;1847;p35"/>
          <p:cNvSpPr/>
          <p:nvPr/>
        </p:nvSpPr>
        <p:spPr>
          <a:xfrm>
            <a:off x="1740629" y="29675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8" name="Google Shape;1848;p35"/>
          <p:cNvCxnSpPr/>
          <p:nvPr/>
        </p:nvCxnSpPr>
        <p:spPr>
          <a:xfrm flipH="1">
            <a:off x="2813729" y="2681100"/>
            <a:ext cx="5700" cy="351900"/>
          </a:xfrm>
          <a:prstGeom prst="straightConnector1">
            <a:avLst/>
          </a:prstGeom>
          <a:noFill/>
          <a:ln cap="flat" cmpd="sng" w="19050">
            <a:solidFill>
              <a:srgbClr val="6FB8B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9" name="Google Shape;1849;p35"/>
          <p:cNvSpPr txBox="1"/>
          <p:nvPr/>
        </p:nvSpPr>
        <p:spPr>
          <a:xfrm flipH="1">
            <a:off x="3769121" y="110502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Execution</a:t>
            </a:r>
            <a:endParaRPr i="1"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0" name="Google Shape;1850;p35"/>
          <p:cNvSpPr txBox="1"/>
          <p:nvPr/>
        </p:nvSpPr>
        <p:spPr>
          <a:xfrm flipH="1">
            <a:off x="3769121" y="140982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From results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6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KPIs &amp; Assumptions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56" name="Google Shape;1856;p36"/>
          <p:cNvSpPr txBox="1"/>
          <p:nvPr/>
        </p:nvSpPr>
        <p:spPr>
          <a:xfrm>
            <a:off x="1714500" y="1850250"/>
            <a:ext cx="4965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Which media are the most cost-effective? (ROI)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57" name="Google Shape;1857;p36"/>
          <p:cNvSpPr txBox="1"/>
          <p:nvPr/>
        </p:nvSpPr>
        <p:spPr>
          <a:xfrm>
            <a:off x="1714500" y="2264400"/>
            <a:ext cx="592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How sales evolve over the year. Are there any periods with major increases/decreases?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858" name="Google Shape;1858;p36"/>
          <p:cNvSpPr txBox="1"/>
          <p:nvPr/>
        </p:nvSpPr>
        <p:spPr>
          <a:xfrm>
            <a:off x="931850" y="1058150"/>
            <a:ext cx="7272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While </a:t>
            </a:r>
            <a:r>
              <a:rPr lang="en">
                <a:solidFill>
                  <a:schemeClr val="accent2"/>
                </a:solidFill>
              </a:rPr>
              <a:t>brainstorming</a:t>
            </a:r>
            <a:r>
              <a:rPr lang="en">
                <a:solidFill>
                  <a:schemeClr val="accent2"/>
                </a:solidFill>
              </a:rPr>
              <a:t> on this subject we can </a:t>
            </a:r>
            <a:r>
              <a:rPr lang="en">
                <a:solidFill>
                  <a:schemeClr val="accent2"/>
                </a:solidFill>
              </a:rPr>
              <a:t>across</a:t>
            </a:r>
            <a:r>
              <a:rPr lang="en">
                <a:solidFill>
                  <a:schemeClr val="accent2"/>
                </a:solidFill>
              </a:rPr>
              <a:t> many possible assumptions and KPIs. Here are some of questions we asked ourselves.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859" name="Google Shape;1859;p36"/>
          <p:cNvPicPr preferRelativeResize="0"/>
          <p:nvPr/>
        </p:nvPicPr>
        <p:blipFill rotWithShape="1">
          <a:blip r:embed="rId3">
            <a:alphaModFix/>
          </a:blip>
          <a:srcRect b="12846" l="0" r="0" t="0"/>
          <a:stretch/>
        </p:blipFill>
        <p:spPr>
          <a:xfrm>
            <a:off x="1440025" y="1909288"/>
            <a:ext cx="274475" cy="2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36"/>
          <p:cNvPicPr preferRelativeResize="0"/>
          <p:nvPr/>
        </p:nvPicPr>
        <p:blipFill rotWithShape="1">
          <a:blip r:embed="rId4">
            <a:alphaModFix/>
          </a:blip>
          <a:srcRect b="13554" l="0" r="0" t="0"/>
          <a:stretch/>
        </p:blipFill>
        <p:spPr>
          <a:xfrm>
            <a:off x="1440025" y="2453563"/>
            <a:ext cx="274475" cy="23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36"/>
          <p:cNvSpPr txBox="1"/>
          <p:nvPr/>
        </p:nvSpPr>
        <p:spPr>
          <a:xfrm>
            <a:off x="1714500" y="2898400"/>
            <a:ext cx="61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There is an optimal combination of advertising channels which, when combined, maximise reach and sales.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862" name="Google Shape;1862;p36"/>
          <p:cNvPicPr preferRelativeResize="0"/>
          <p:nvPr/>
        </p:nvPicPr>
        <p:blipFill rotWithShape="1">
          <a:blip r:embed="rId5">
            <a:alphaModFix/>
          </a:blip>
          <a:srcRect b="14412" l="0" r="0" t="0"/>
          <a:stretch/>
        </p:blipFill>
        <p:spPr>
          <a:xfrm>
            <a:off x="1440025" y="3088750"/>
            <a:ext cx="274475" cy="2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36"/>
          <p:cNvSpPr txBox="1"/>
          <p:nvPr/>
        </p:nvSpPr>
        <p:spPr>
          <a:xfrm>
            <a:off x="1714500" y="3551638"/>
            <a:ext cx="603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There exists a linear relationship between advertising spends across channels and sales.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864" name="Google Shape;1864;p36"/>
          <p:cNvPicPr preferRelativeResize="0"/>
          <p:nvPr/>
        </p:nvPicPr>
        <p:blipFill rotWithShape="1">
          <a:blip r:embed="rId6">
            <a:alphaModFix/>
          </a:blip>
          <a:srcRect b="26922" l="0" r="0" t="11791"/>
          <a:stretch/>
        </p:blipFill>
        <p:spPr>
          <a:xfrm>
            <a:off x="1382088" y="3739825"/>
            <a:ext cx="390350" cy="2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7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Agenda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1870" name="Google Shape;1870;p37"/>
          <p:cNvGraphicFramePr/>
          <p:nvPr/>
        </p:nvGraphicFramePr>
        <p:xfrm>
          <a:off x="1028700" y="1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{406F1CBB-07B8-4040-8084-BF1FC78228F9}</a:tableStyleId>
              </a:tblPr>
              <a:tblGrid>
                <a:gridCol w="1415725"/>
                <a:gridCol w="1415725"/>
                <a:gridCol w="1415725"/>
                <a:gridCol w="1415725"/>
                <a:gridCol w="1415725"/>
              </a:tblGrid>
              <a:tr h="4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accent1"/>
                          </a:solidFill>
                        </a:rPr>
                        <a:t>Week 1</a:t>
                      </a:r>
                      <a:endParaRPr b="1" i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accent1"/>
                          </a:solidFill>
                        </a:rPr>
                        <a:t>Week 2</a:t>
                      </a:r>
                      <a:endParaRPr b="1" i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accent1"/>
                          </a:solidFill>
                        </a:rPr>
                        <a:t>Week 3</a:t>
                      </a:r>
                      <a:endParaRPr b="1" i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accent1"/>
                          </a:solidFill>
                        </a:rPr>
                        <a:t>Week 4</a:t>
                      </a:r>
                      <a:endParaRPr b="1" i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accent1"/>
                          </a:solidFill>
                        </a:rPr>
                        <a:t>Week 4</a:t>
                      </a:r>
                      <a:endParaRPr b="1" i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Select project </a:t>
                      </a: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together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Data analysis by every </a:t>
                      </a: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member</a:t>
                      </a: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 to get to know the project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Data analysis by every member to get to know the project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Start of the dashboard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Finish the dashboard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Gathered to establish the strategy, project outline and agenda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Data description by 3 members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Data description by 3 members</a:t>
                      </a:r>
                      <a:endParaRPr b="1"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OLS and Log/Log Models and Results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Finish the slides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Assigned specific tasks to each member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Explored and selected methods to modelize the data 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Method description by 3 members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Implications and </a:t>
                      </a: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Recommendations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BE3E8"/>
                          </a:solidFill>
                        </a:rPr>
                        <a:t>Submit !</a:t>
                      </a:r>
                      <a:endParaRPr sz="1000">
                        <a:solidFill>
                          <a:srgbClr val="DBE3E8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38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description - </a:t>
            </a: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76" name="Google Shape;1876;p38"/>
          <p:cNvSpPr txBox="1"/>
          <p:nvPr/>
        </p:nvSpPr>
        <p:spPr>
          <a:xfrm>
            <a:off x="697350" y="1202300"/>
            <a:ext cx="774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104 observations</a:t>
            </a:r>
            <a:r>
              <a:rPr lang="en">
                <a:solidFill>
                  <a:srgbClr val="DBE3E8"/>
                </a:solidFill>
              </a:rPr>
              <a:t> of </a:t>
            </a:r>
            <a:r>
              <a:rPr b="1" lang="en">
                <a:solidFill>
                  <a:schemeClr val="lt2"/>
                </a:solidFill>
              </a:rPr>
              <a:t>9 features</a:t>
            </a:r>
            <a:r>
              <a:rPr lang="en">
                <a:solidFill>
                  <a:srgbClr val="DBE3E8"/>
                </a:solidFill>
              </a:rPr>
              <a:t>, being the </a:t>
            </a:r>
            <a:r>
              <a:rPr b="1" lang="en">
                <a:solidFill>
                  <a:schemeClr val="lt2"/>
                </a:solidFill>
              </a:rPr>
              <a:t>weeks</a:t>
            </a:r>
            <a:r>
              <a:rPr lang="en">
                <a:solidFill>
                  <a:srgbClr val="DBE3E8"/>
                </a:solidFill>
              </a:rPr>
              <a:t> (numbered from 1 to 104), the </a:t>
            </a:r>
            <a:r>
              <a:rPr b="1" lang="en">
                <a:solidFill>
                  <a:schemeClr val="lt2"/>
                </a:solidFill>
              </a:rPr>
              <a:t>sales</a:t>
            </a:r>
            <a:r>
              <a:rPr lang="en">
                <a:solidFill>
                  <a:srgbClr val="DBE3E8"/>
                </a:solidFill>
              </a:rPr>
              <a:t> (sales of energy drinks for each week) and the </a:t>
            </a:r>
            <a:r>
              <a:rPr b="1" lang="en">
                <a:solidFill>
                  <a:schemeClr val="lt2"/>
                </a:solidFill>
              </a:rPr>
              <a:t>budget allocation</a:t>
            </a:r>
            <a:r>
              <a:rPr lang="en">
                <a:solidFill>
                  <a:srgbClr val="DBE3E8"/>
                </a:solidFill>
              </a:rPr>
              <a:t> </a:t>
            </a:r>
            <a:r>
              <a:rPr b="1" lang="en">
                <a:solidFill>
                  <a:schemeClr val="lt2"/>
                </a:solidFill>
              </a:rPr>
              <a:t>on the</a:t>
            </a:r>
            <a:r>
              <a:rPr lang="en">
                <a:solidFill>
                  <a:srgbClr val="DBE3E8"/>
                </a:solidFill>
              </a:rPr>
              <a:t> </a:t>
            </a:r>
            <a:r>
              <a:rPr b="1" lang="en">
                <a:solidFill>
                  <a:schemeClr val="lt2"/>
                </a:solidFill>
              </a:rPr>
              <a:t>7 advertising channels</a:t>
            </a:r>
            <a:r>
              <a:rPr lang="en">
                <a:solidFill>
                  <a:srgbClr val="DBE3E8"/>
                </a:solidFill>
              </a:rPr>
              <a:t>:</a:t>
            </a:r>
            <a:endParaRPr>
              <a:solidFill>
                <a:srgbClr val="DBE3E8"/>
              </a:solidFill>
            </a:endParaRPr>
          </a:p>
        </p:txBody>
      </p:sp>
      <p:pic>
        <p:nvPicPr>
          <p:cNvPr id="1877" name="Google Shape;18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98" y="1864611"/>
            <a:ext cx="307825" cy="3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38"/>
          <p:cNvSpPr txBox="1"/>
          <p:nvPr/>
        </p:nvSpPr>
        <p:spPr>
          <a:xfrm>
            <a:off x="1245000" y="1765025"/>
            <a:ext cx="71790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Out-of-Home Advertising</a:t>
            </a:r>
            <a:r>
              <a:rPr lang="en" sz="1100">
                <a:solidFill>
                  <a:schemeClr val="accent2"/>
                </a:solidFill>
              </a:rPr>
              <a:t>: advertising experienced outside of the home (also called outdoor advertising) through posters, signs or preliminary signs for example.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1879" name="Google Shape;18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98" y="2337939"/>
            <a:ext cx="307825" cy="3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38"/>
          <p:cNvSpPr txBox="1"/>
          <p:nvPr/>
        </p:nvSpPr>
        <p:spPr>
          <a:xfrm>
            <a:off x="1245000" y="2316825"/>
            <a:ext cx="7179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Print Magazine Advertising</a:t>
            </a:r>
            <a:r>
              <a:rPr lang="en" sz="1100">
                <a:solidFill>
                  <a:schemeClr val="accent2"/>
                </a:solidFill>
              </a:rPr>
              <a:t>: advertising using physical printed media to reach customers (magazine).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881" name="Google Shape;1881;p38"/>
          <p:cNvSpPr txBox="1"/>
          <p:nvPr/>
        </p:nvSpPr>
        <p:spPr>
          <a:xfrm>
            <a:off x="1245000" y="2712325"/>
            <a:ext cx="7179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Point-of-Sale (Pos) Display Advertising</a:t>
            </a:r>
            <a:r>
              <a:rPr lang="en" sz="1100">
                <a:solidFill>
                  <a:schemeClr val="accent2"/>
                </a:solidFill>
              </a:rPr>
              <a:t>: advertising found near, on or next to a checkout counter (point-of-sale).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1882" name="Google Shape;188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137" y="2739400"/>
            <a:ext cx="296550" cy="2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38"/>
          <p:cNvSpPr txBox="1"/>
          <p:nvPr/>
        </p:nvSpPr>
        <p:spPr>
          <a:xfrm>
            <a:off x="1245000" y="3107825"/>
            <a:ext cx="71790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Search Engine Advertising (SEA) Google</a:t>
            </a:r>
            <a:r>
              <a:rPr lang="en" sz="1100">
                <a:solidFill>
                  <a:schemeClr val="accent2"/>
                </a:solidFill>
              </a:rPr>
              <a:t>: display targeted ads, generally above and to the side of search engine results pages.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1884" name="Google Shape;188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138" y="3245140"/>
            <a:ext cx="296550" cy="29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38"/>
          <p:cNvSpPr txBox="1"/>
          <p:nvPr/>
        </p:nvSpPr>
        <p:spPr>
          <a:xfrm>
            <a:off x="1245000" y="3659625"/>
            <a:ext cx="717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Sport Sponsoring Advertising</a:t>
            </a:r>
            <a:r>
              <a:rPr lang="en" sz="1100">
                <a:solidFill>
                  <a:schemeClr val="accent2"/>
                </a:solidFill>
              </a:rPr>
              <a:t>: </a:t>
            </a:r>
            <a:r>
              <a:rPr lang="en" sz="1100">
                <a:solidFill>
                  <a:schemeClr val="accent2"/>
                </a:solidFill>
              </a:rPr>
              <a:t>partnership between a company (sponsor) and a sports club or event.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1886" name="Google Shape;188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2488" y="3659614"/>
            <a:ext cx="307825" cy="3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38"/>
          <p:cNvSpPr txBox="1"/>
          <p:nvPr/>
        </p:nvSpPr>
        <p:spPr>
          <a:xfrm>
            <a:off x="1245000" y="4012225"/>
            <a:ext cx="717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Local TV Advertising</a:t>
            </a:r>
            <a:r>
              <a:rPr lang="en" sz="1100">
                <a:solidFill>
                  <a:schemeClr val="accent2"/>
                </a:solidFill>
              </a:rPr>
              <a:t>: advertising</a:t>
            </a:r>
            <a:r>
              <a:rPr lang="en" sz="1100">
                <a:solidFill>
                  <a:schemeClr val="accent2"/>
                </a:solidFill>
              </a:rPr>
              <a:t> limited to specific markets or geographic areas used to reach local audiences.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1888" name="Google Shape;188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8149" y="4017849"/>
            <a:ext cx="296550" cy="2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38"/>
          <p:cNvSpPr txBox="1"/>
          <p:nvPr/>
        </p:nvSpPr>
        <p:spPr>
          <a:xfrm>
            <a:off x="1245000" y="4364825"/>
            <a:ext cx="717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Youtube</a:t>
            </a:r>
            <a:r>
              <a:rPr lang="en" sz="1100">
                <a:solidFill>
                  <a:schemeClr val="dk2"/>
                </a:solidFill>
              </a:rPr>
              <a:t> Advertising</a:t>
            </a:r>
            <a:r>
              <a:rPr lang="en" sz="1100">
                <a:solidFill>
                  <a:schemeClr val="accent2"/>
                </a:solidFill>
              </a:rPr>
              <a:t>: advertising on Youtube with numerous targeting options (age, location, yt search history …).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1890" name="Google Shape;189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8150" y="4370450"/>
            <a:ext cx="296550" cy="2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39"/>
          <p:cNvSpPr txBox="1"/>
          <p:nvPr/>
        </p:nvSpPr>
        <p:spPr>
          <a:xfrm>
            <a:off x="697350" y="1109400"/>
            <a:ext cx="77493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Integer (only for Week) and numeric data with no </a:t>
            </a:r>
            <a:r>
              <a:rPr lang="en">
                <a:solidFill>
                  <a:schemeClr val="accent2"/>
                </a:solidFill>
              </a:rPr>
              <a:t>missing</a:t>
            </a:r>
            <a:r>
              <a:rPr lang="en">
                <a:solidFill>
                  <a:schemeClr val="accent2"/>
                </a:solidFill>
              </a:rPr>
              <a:t> values and only consistent ones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Outliers in the </a:t>
            </a:r>
            <a:r>
              <a:rPr lang="en">
                <a:solidFill>
                  <a:schemeClr val="accent2"/>
                </a:solidFill>
              </a:rPr>
              <a:t>extreme</a:t>
            </a:r>
            <a:r>
              <a:rPr lang="en">
                <a:solidFill>
                  <a:schemeClr val="accent2"/>
                </a:solidFill>
              </a:rPr>
              <a:t> values for Sales</a:t>
            </a:r>
            <a:endParaRPr>
              <a:solidFill>
                <a:schemeClr val="accent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1896" name="Google Shape;1896;p39"/>
          <p:cNvSpPr txBox="1"/>
          <p:nvPr/>
        </p:nvSpPr>
        <p:spPr>
          <a:xfrm>
            <a:off x="708700" y="2125250"/>
            <a:ext cx="12123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Week 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Min.   :  1.00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1st Qu.: 26.75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Median : 52.50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Mean   : 52.50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3rd Qu.: 78.25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</a:rPr>
              <a:t>Max.   :104.00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897" name="Google Shape;1897;p39"/>
          <p:cNvSpPr txBox="1"/>
          <p:nvPr/>
        </p:nvSpPr>
        <p:spPr>
          <a:xfrm>
            <a:off x="2462807" y="2125250"/>
            <a:ext cx="14814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Sales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Min.   :5.223e+08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1st Qu.:1.343e+09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Median :1.830e+09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Mean   :2.414e+09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3rd Qu.:2.916e+09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Max.   :7.571e+09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898" name="Google Shape;1898;p39"/>
          <p:cNvSpPr txBox="1"/>
          <p:nvPr/>
        </p:nvSpPr>
        <p:spPr>
          <a:xfrm>
            <a:off x="3944192" y="2125250"/>
            <a:ext cx="12123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OutofHome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Min.   : 981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1st Qu.:3204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Median :3923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Mean   :4267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3rd Qu.:5155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Max.   :8323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899" name="Google Shape;1899;p39"/>
          <p:cNvSpPr txBox="1"/>
          <p:nvPr/>
        </p:nvSpPr>
        <p:spPr>
          <a:xfrm>
            <a:off x="3153095" y="3500445"/>
            <a:ext cx="13131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PrintMagazine 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Min.   : 81214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1st Qu.: 99232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Median :113884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Mean   :115349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3rd Qu.:131406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Max.   :158749 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900" name="Google Shape;1900;p39"/>
          <p:cNvSpPr txBox="1"/>
          <p:nvPr/>
        </p:nvSpPr>
        <p:spPr>
          <a:xfrm>
            <a:off x="4466189" y="3500445"/>
            <a:ext cx="13131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PosDisplay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Min.   : 1090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1st Qu.: 9098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Median :16814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Mean   :19506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3rd Qu.:27708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Max.   :53970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901" name="Google Shape;1901;p39"/>
          <p:cNvSpPr txBox="1"/>
          <p:nvPr/>
        </p:nvSpPr>
        <p:spPr>
          <a:xfrm>
            <a:off x="1840002" y="3500445"/>
            <a:ext cx="13131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SEAGoogle</a:t>
            </a:r>
            <a:r>
              <a:rPr lang="en" sz="1100">
                <a:solidFill>
                  <a:schemeClr val="accent2"/>
                </a:solidFill>
              </a:rPr>
              <a:t>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Min.   : 6240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1st Qu.: 7170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Median : 8516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Mean   : 8453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3rd Qu.: 9292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Max.   :13313 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902" name="Google Shape;1902;p39"/>
          <p:cNvSpPr txBox="1"/>
          <p:nvPr/>
        </p:nvSpPr>
        <p:spPr>
          <a:xfrm>
            <a:off x="5779312" y="2125250"/>
            <a:ext cx="13131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SportSponsoring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Min.   : 30295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1st Qu.:128670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Median :154126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Mean   :163541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3rd Qu.:198156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Max.   :335875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903" name="Google Shape;1903;p39"/>
          <p:cNvSpPr txBox="1"/>
          <p:nvPr/>
        </p:nvSpPr>
        <p:spPr>
          <a:xfrm>
            <a:off x="7092412" y="2125250"/>
            <a:ext cx="13131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TVAdsLocal  </a:t>
            </a:r>
            <a:r>
              <a:rPr lang="en" sz="1100">
                <a:solidFill>
                  <a:schemeClr val="accent2"/>
                </a:solidFill>
              </a:rPr>
              <a:t>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Min.   : 13044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1st Qu.: 54050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Median : 68555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Mean   : 68659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3rd Qu.: 82444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Max.   :141094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904" name="Google Shape;1904;p39"/>
          <p:cNvSpPr txBox="1"/>
          <p:nvPr/>
        </p:nvSpPr>
        <p:spPr>
          <a:xfrm>
            <a:off x="6522795" y="3500445"/>
            <a:ext cx="13131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 Youtube</a:t>
            </a:r>
            <a:r>
              <a:rPr lang="en" sz="1100">
                <a:solidFill>
                  <a:schemeClr val="accent2"/>
                </a:solidFill>
              </a:rPr>
              <a:t>  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 Min.   :1193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 1st Qu.:2869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 Median :3372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 Mean   :3324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 3rd Qu.:3746  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 Max.   :4864 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905" name="Google Shape;1905;p39"/>
          <p:cNvSpPr/>
          <p:nvPr/>
        </p:nvSpPr>
        <p:spPr>
          <a:xfrm>
            <a:off x="1775975" y="1943350"/>
            <a:ext cx="4067102" cy="3135601"/>
          </a:xfrm>
          <a:custGeom>
            <a:rect b="b" l="l" r="r" t="t"/>
            <a:pathLst>
              <a:path extrusionOk="0" h="138974" w="181709">
                <a:moveTo>
                  <a:pt x="42888" y="13262"/>
                </a:moveTo>
                <a:cubicBezTo>
                  <a:pt x="19700" y="31171"/>
                  <a:pt x="-14762" y="102947"/>
                  <a:pt x="6928" y="121997"/>
                </a:cubicBezTo>
                <a:cubicBezTo>
                  <a:pt x="28618" y="141047"/>
                  <a:pt x="149839" y="145471"/>
                  <a:pt x="173027" y="127562"/>
                </a:cubicBezTo>
                <a:cubicBezTo>
                  <a:pt x="196215" y="109654"/>
                  <a:pt x="167748" y="33596"/>
                  <a:pt x="146058" y="14546"/>
                </a:cubicBezTo>
                <a:cubicBezTo>
                  <a:pt x="124368" y="-4504"/>
                  <a:pt x="66076" y="-4646"/>
                  <a:pt x="42888" y="13262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6" name="Google Shape;1906;p39"/>
          <p:cNvSpPr/>
          <p:nvPr/>
        </p:nvSpPr>
        <p:spPr>
          <a:xfrm>
            <a:off x="5698300" y="1943350"/>
            <a:ext cx="2737007" cy="2996580"/>
          </a:xfrm>
          <a:custGeom>
            <a:rect b="b" l="l" r="r" t="t"/>
            <a:pathLst>
              <a:path extrusionOk="0" h="136877" w="119065">
                <a:moveTo>
                  <a:pt x="3969" y="14138"/>
                </a:moveTo>
                <a:cubicBezTo>
                  <a:pt x="-9730" y="32617"/>
                  <a:pt x="15527" y="106177"/>
                  <a:pt x="30938" y="124157"/>
                </a:cubicBezTo>
                <a:cubicBezTo>
                  <a:pt x="46349" y="142137"/>
                  <a:pt x="82737" y="140495"/>
                  <a:pt x="96436" y="122016"/>
                </a:cubicBezTo>
                <a:cubicBezTo>
                  <a:pt x="110135" y="103537"/>
                  <a:pt x="128543" y="31262"/>
                  <a:pt x="113132" y="13282"/>
                </a:cubicBezTo>
                <a:cubicBezTo>
                  <a:pt x="97721" y="-4698"/>
                  <a:pt x="17668" y="-4341"/>
                  <a:pt x="3969" y="14138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7" name="Google Shape;1907;p39"/>
          <p:cNvSpPr txBox="1"/>
          <p:nvPr/>
        </p:nvSpPr>
        <p:spPr>
          <a:xfrm rot="1099">
            <a:off x="6128550" y="1669800"/>
            <a:ext cx="18765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Fugaz One"/>
                <a:ea typeface="Fugaz One"/>
                <a:cs typeface="Fugaz One"/>
                <a:sym typeface="Fugaz One"/>
              </a:rPr>
              <a:t>Gaussian Like Distribution</a:t>
            </a:r>
            <a:endParaRPr b="1" sz="1000">
              <a:solidFill>
                <a:schemeClr val="accent2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908" name="Google Shape;1908;p39"/>
          <p:cNvSpPr txBox="1"/>
          <p:nvPr/>
        </p:nvSpPr>
        <p:spPr>
          <a:xfrm rot="1099">
            <a:off x="2871400" y="1669800"/>
            <a:ext cx="18765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Fugaz One"/>
                <a:ea typeface="Fugaz One"/>
                <a:cs typeface="Fugaz One"/>
                <a:sym typeface="Fugaz One"/>
              </a:rPr>
              <a:t>Left Skewed</a:t>
            </a:r>
            <a:endParaRPr b="1" sz="1000">
              <a:solidFill>
                <a:schemeClr val="accent2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909" name="Google Shape;1909;p39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description - </a:t>
            </a:r>
            <a:r>
              <a:rPr lang="en">
                <a:solidFill>
                  <a:schemeClr val="dk2"/>
                </a:solidFill>
              </a:rPr>
              <a:t>Overview &amp; Statistics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40"/>
          <p:cNvSpPr txBox="1"/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description - </a:t>
            </a:r>
            <a:r>
              <a:rPr lang="en">
                <a:solidFill>
                  <a:schemeClr val="dk2"/>
                </a:solidFill>
              </a:rPr>
              <a:t>Correlation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15" name="Google Shape;1915;p40"/>
          <p:cNvSpPr txBox="1"/>
          <p:nvPr/>
        </p:nvSpPr>
        <p:spPr>
          <a:xfrm>
            <a:off x="1345013" y="1164425"/>
            <a:ext cx="21717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Pearson Correlation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1916" name="Google Shape;1916;p40"/>
          <p:cNvSpPr txBox="1"/>
          <p:nvPr/>
        </p:nvSpPr>
        <p:spPr>
          <a:xfrm>
            <a:off x="720000" y="4077625"/>
            <a:ext cx="76491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6850" lvl="0" marL="17145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b="1" lang="en" sz="1300">
                <a:solidFill>
                  <a:schemeClr val="lt2"/>
                </a:solidFill>
              </a:rPr>
              <a:t>Sales and PosDisplay</a:t>
            </a:r>
            <a:r>
              <a:rPr lang="en" sz="1300">
                <a:solidFill>
                  <a:schemeClr val="accent2"/>
                </a:solidFill>
              </a:rPr>
              <a:t> seems to be very well correlated (Pearson Coefficient more than 0.7).</a:t>
            </a:r>
            <a:endParaRPr sz="1300">
              <a:solidFill>
                <a:schemeClr val="accent2"/>
              </a:solidFill>
            </a:endParaRPr>
          </a:p>
          <a:p>
            <a:pPr indent="-196850" lvl="0" marL="17145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b="1" lang="en" sz="1300">
                <a:solidFill>
                  <a:schemeClr val="lt2"/>
                </a:solidFill>
              </a:rPr>
              <a:t>Sales and TVAdsLocal</a:t>
            </a:r>
            <a:r>
              <a:rPr lang="en" sz="1300">
                <a:solidFill>
                  <a:schemeClr val="accent2"/>
                </a:solidFill>
              </a:rPr>
              <a:t> seems to be correlated (Pearson Coefficient around 0.5).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917" name="Google Shape;19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450" y="1514650"/>
            <a:ext cx="4134449" cy="255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40"/>
          <p:cNvSpPr txBox="1"/>
          <p:nvPr/>
        </p:nvSpPr>
        <p:spPr>
          <a:xfrm>
            <a:off x="4289473" y="1164425"/>
            <a:ext cx="4134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Regression of PosDisplay on Sales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</p:txBody>
      </p:sp>
      <p:pic>
        <p:nvPicPr>
          <p:cNvPr id="1919" name="Google Shape;1919;p40"/>
          <p:cNvPicPr preferRelativeResize="0"/>
          <p:nvPr/>
        </p:nvPicPr>
        <p:blipFill rotWithShape="1">
          <a:blip r:embed="rId4">
            <a:alphaModFix/>
          </a:blip>
          <a:srcRect b="0" l="13131" r="11787" t="0"/>
          <a:stretch/>
        </p:blipFill>
        <p:spPr>
          <a:xfrm>
            <a:off x="1064929" y="1523125"/>
            <a:ext cx="3107971" cy="25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ergy Drink Pitch Deck by Slidesgo">
  <a:themeElements>
    <a:clrScheme name="Simple Light">
      <a:dk1>
        <a:srgbClr val="000000"/>
      </a:dk1>
      <a:lt1>
        <a:srgbClr val="0D46FA"/>
      </a:lt1>
      <a:dk2>
        <a:srgbClr val="00BCF5"/>
      </a:dk2>
      <a:lt2>
        <a:srgbClr val="00ECDF"/>
      </a:lt2>
      <a:accent1>
        <a:srgbClr val="35D99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